
<file path=[Content_Types].xml><?xml version="1.0" encoding="utf-8"?>
<Types xmlns="http://schemas.openxmlformats.org/package/2006/content-types">
  <Default Extension="png" ContentType="image/png"/>
  <Default Extension="jpeg" ContentType="image/jpeg"/>
  <Default Extension="jpg&amp;ehk=Xb5TLlI5DZwTx5TtFpfgdA&amp;r=0&amp;pid=OfficeInsert" ContentType="image/jpeg"/>
  <Default Extension="rels" ContentType="application/vnd.openxmlformats-package.relationships+xml"/>
  <Default Extension="xml" ContentType="application/xml"/>
  <Default Extension="wdp" ContentType="image/vnd.ms-photo"/>
  <Default Extension="jpg" ContentType="image/jpeg"/>
  <Default Extension="jpg&amp;ehk=9X5IYWwI8"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notesMasterIdLst>
    <p:notesMasterId r:id="rId20"/>
  </p:notesMasterIdLst>
  <p:sldIdLst>
    <p:sldId id="256" r:id="rId2"/>
    <p:sldId id="258" r:id="rId3"/>
    <p:sldId id="259" r:id="rId4"/>
    <p:sldId id="257" r:id="rId5"/>
    <p:sldId id="260" r:id="rId6"/>
    <p:sldId id="264" r:id="rId7"/>
    <p:sldId id="261" r:id="rId8"/>
    <p:sldId id="265" r:id="rId9"/>
    <p:sldId id="262" r:id="rId10"/>
    <p:sldId id="266" r:id="rId11"/>
    <p:sldId id="267" r:id="rId12"/>
    <p:sldId id="268" r:id="rId13"/>
    <p:sldId id="269" r:id="rId14"/>
    <p:sldId id="270" r:id="rId15"/>
    <p:sldId id="271" r:id="rId16"/>
    <p:sldId id="272" r:id="rId17"/>
    <p:sldId id="273" r:id="rId18"/>
    <p:sldId id="27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1641" autoAdjust="0"/>
  </p:normalViewPr>
  <p:slideViewPr>
    <p:cSldViewPr snapToGrid="0">
      <p:cViewPr varScale="1">
        <p:scale>
          <a:sx n="106" d="100"/>
          <a:sy n="106" d="100"/>
        </p:scale>
        <p:origin x="618" y="114"/>
      </p:cViewPr>
      <p:guideLst/>
    </p:cSldViewPr>
  </p:slideViewPr>
  <p:notesTextViewPr>
    <p:cViewPr>
      <p:scale>
        <a:sx n="1" d="1"/>
        <a:sy n="1" d="1"/>
      </p:scale>
      <p:origin x="0" y="-138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7E75DD-0673-4AE9-B02D-4A2C47B7559D}" type="datetimeFigureOut">
              <a:rPr lang="en-US" smtClean="0"/>
              <a:t>5/23/2018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54B45C-6D38-45A9-965E-6BAA616A331A}" type="slidenum">
              <a:rPr lang="en-US" smtClean="0"/>
              <a:t>‹#›</a:t>
            </a:fld>
            <a:endParaRPr lang="en-US"/>
          </a:p>
        </p:txBody>
      </p:sp>
    </p:spTree>
    <p:extLst>
      <p:ext uri="{BB962C8B-B14F-4D97-AF65-F5344CB8AC3E}">
        <p14:creationId xmlns:p14="http://schemas.microsoft.com/office/powerpoint/2010/main" val="3812765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will have all the course projects combined that pertain to Fiona’s Flowers and Gardening.</a:t>
            </a:r>
          </a:p>
        </p:txBody>
      </p:sp>
      <p:sp>
        <p:nvSpPr>
          <p:cNvPr id="4" name="Slide Number Placeholder 3"/>
          <p:cNvSpPr>
            <a:spLocks noGrp="1"/>
          </p:cNvSpPr>
          <p:nvPr>
            <p:ph type="sldNum" sz="quarter" idx="10"/>
          </p:nvPr>
        </p:nvSpPr>
        <p:spPr/>
        <p:txBody>
          <a:bodyPr/>
          <a:lstStyle/>
          <a:p>
            <a:fld id="{B854B45C-6D38-45A9-965E-6BAA616A331A}" type="slidenum">
              <a:rPr lang="en-US" smtClean="0"/>
              <a:t>1</a:t>
            </a:fld>
            <a:endParaRPr lang="en-US"/>
          </a:p>
        </p:txBody>
      </p:sp>
    </p:spTree>
    <p:extLst>
      <p:ext uri="{BB962C8B-B14F-4D97-AF65-F5344CB8AC3E}">
        <p14:creationId xmlns:p14="http://schemas.microsoft.com/office/powerpoint/2010/main" val="2046553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fonts used within the advertisements need to be </a:t>
            </a:r>
            <a:r>
              <a:rPr lang="en-US" sz="1200" b="0" i="0" u="none" strike="noStrike" kern="1200" baseline="0" dirty="0" err="1">
                <a:solidFill>
                  <a:schemeClr val="tx1"/>
                </a:solidFill>
                <a:latin typeface="+mn-lt"/>
                <a:ea typeface="+mn-ea"/>
                <a:cs typeface="+mn-cs"/>
              </a:rPr>
              <a:t>consistant</a:t>
            </a:r>
            <a:r>
              <a:rPr lang="en-US" sz="1200" b="0" i="0" u="none" strike="noStrike" kern="1200" baseline="0" dirty="0">
                <a:solidFill>
                  <a:schemeClr val="tx1"/>
                </a:solidFill>
                <a:latin typeface="+mn-lt"/>
                <a:ea typeface="+mn-ea"/>
                <a:cs typeface="+mn-cs"/>
              </a:rPr>
              <a:t>, along with the colors, logo and information. The photographs used should put focus on the flowers available, gardening supplies and the “Pick Your Own” garden in the back. Within the information provided on the advertisement, more focus should be put on the items for sale and the “Pick Your Own” garden. Fiona’s objectives are as follows: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1. Promote and inform the public about the flower and gardening business. Fiona’s Flowers could have 2 classes a month that teach about different flowers and the basics of gardening, this could be done over a 6 month span. Fiona’s could also have a youth night covering the basics of gardening and let the children walk through the “Pick Your Own” garden and chose one.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2. Increase brand awareness by 15% by publishing 2-3 advertisements every 4 months. These advertisements should use a variety of media and be able to engage the potential customer.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3. Increase gardening supply sales by 20% by having special deals, coupons and more advertising for these supplies. </a:t>
            </a:r>
          </a:p>
          <a:p>
            <a:endParaRPr lang="en-US" dirty="0"/>
          </a:p>
        </p:txBody>
      </p:sp>
      <p:sp>
        <p:nvSpPr>
          <p:cNvPr id="4" name="Slide Number Placeholder 3"/>
          <p:cNvSpPr>
            <a:spLocks noGrp="1"/>
          </p:cNvSpPr>
          <p:nvPr>
            <p:ph type="sldNum" sz="quarter" idx="10"/>
          </p:nvPr>
        </p:nvSpPr>
        <p:spPr/>
        <p:txBody>
          <a:bodyPr/>
          <a:lstStyle/>
          <a:p>
            <a:fld id="{B854B45C-6D38-45A9-965E-6BAA616A331A}" type="slidenum">
              <a:rPr lang="en-US" smtClean="0"/>
              <a:t>10</a:t>
            </a:fld>
            <a:endParaRPr lang="en-US"/>
          </a:p>
        </p:txBody>
      </p:sp>
    </p:spTree>
    <p:extLst>
      <p:ext uri="{BB962C8B-B14F-4D97-AF65-F5344CB8AC3E}">
        <p14:creationId xmlns:p14="http://schemas.microsoft.com/office/powerpoint/2010/main" val="1712295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Tone of Voice: </a:t>
            </a:r>
            <a:r>
              <a:rPr lang="en-US" sz="1200" b="0" i="0" u="none" strike="noStrike" kern="1200" baseline="0" dirty="0">
                <a:solidFill>
                  <a:schemeClr val="tx1"/>
                </a:solidFill>
                <a:latin typeface="+mn-lt"/>
                <a:ea typeface="+mn-ea"/>
                <a:cs typeface="+mn-cs"/>
              </a:rPr>
              <a:t>The tone of voice for these advertisements are going to be simple and informative, yet creative and fun. We want the potential customer to learn about Fiona’s Flowers and Gardening, yet not get bored with a bunch of information, this is where the creative and fun photographs, sales and colors will come into play. There is not much change from the current advertisements besides making the fonts and colors consistent and easy to read, while also promoting gardening supplies and the “Pick Your Own” garden out back. </a:t>
            </a:r>
          </a:p>
          <a:p>
            <a:r>
              <a:rPr lang="en-US" sz="1200" b="1" i="0" u="none" strike="noStrike" kern="1200" baseline="0" dirty="0">
                <a:solidFill>
                  <a:schemeClr val="tx1"/>
                </a:solidFill>
                <a:latin typeface="+mn-lt"/>
                <a:ea typeface="+mn-ea"/>
                <a:cs typeface="+mn-cs"/>
              </a:rPr>
              <a:t>Target Audience: </a:t>
            </a:r>
            <a:r>
              <a:rPr lang="en-US" sz="1200" b="0" i="0" u="none" strike="noStrike" kern="1200" baseline="0" dirty="0">
                <a:solidFill>
                  <a:schemeClr val="tx1"/>
                </a:solidFill>
                <a:latin typeface="+mn-lt"/>
                <a:ea typeface="+mn-ea"/>
                <a:cs typeface="+mn-cs"/>
              </a:rPr>
              <a:t>Women, ages 40-55, married with a degree beyond high school, income between 35,000-50,000/year. These women should enjoy the outdoors and gardening and have a creative and outgoing personality. </a:t>
            </a:r>
          </a:p>
          <a:p>
            <a:r>
              <a:rPr lang="en-US" sz="1200" b="1" i="0" u="none" strike="noStrike" kern="1200" baseline="0" dirty="0">
                <a:solidFill>
                  <a:schemeClr val="tx1"/>
                </a:solidFill>
                <a:latin typeface="+mn-lt"/>
                <a:ea typeface="+mn-ea"/>
                <a:cs typeface="+mn-cs"/>
              </a:rPr>
              <a:t>Target Market Statement: </a:t>
            </a:r>
            <a:r>
              <a:rPr lang="en-US" sz="1200" b="0" i="0" u="none" strike="noStrike" kern="1200" baseline="0" dirty="0">
                <a:solidFill>
                  <a:schemeClr val="tx1"/>
                </a:solidFill>
                <a:latin typeface="+mn-lt"/>
                <a:ea typeface="+mn-ea"/>
                <a:cs typeface="+mn-cs"/>
              </a:rPr>
              <a:t>Fiona’s Flowers and Gardening wants to promote their brand to women who are 40-55 that have earned a degree beyond high school. These women would have an annual income of 35-50k and enjoy outdoor activities, such as gardening and camping. </a:t>
            </a:r>
            <a:endParaRPr lang="en-US" dirty="0"/>
          </a:p>
        </p:txBody>
      </p:sp>
      <p:sp>
        <p:nvSpPr>
          <p:cNvPr id="4" name="Slide Number Placeholder 3"/>
          <p:cNvSpPr>
            <a:spLocks noGrp="1"/>
          </p:cNvSpPr>
          <p:nvPr>
            <p:ph type="sldNum" sz="quarter" idx="10"/>
          </p:nvPr>
        </p:nvSpPr>
        <p:spPr/>
        <p:txBody>
          <a:bodyPr/>
          <a:lstStyle/>
          <a:p>
            <a:fld id="{B854B45C-6D38-45A9-965E-6BAA616A331A}" type="slidenum">
              <a:rPr lang="en-US" smtClean="0"/>
              <a:t>11</a:t>
            </a:fld>
            <a:endParaRPr lang="en-US"/>
          </a:p>
        </p:txBody>
      </p:sp>
    </p:spTree>
    <p:extLst>
      <p:ext uri="{BB962C8B-B14F-4D97-AF65-F5344CB8AC3E}">
        <p14:creationId xmlns:p14="http://schemas.microsoft.com/office/powerpoint/2010/main" val="3640199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memo discusses what a design brief is and the explanation of choices that have been made. </a:t>
            </a:r>
            <a:r>
              <a:rPr lang="en-US" sz="1200" b="0" i="0" u="none" strike="noStrike" kern="1200" baseline="0" dirty="0">
                <a:solidFill>
                  <a:schemeClr val="tx1"/>
                </a:solidFill>
                <a:latin typeface="+mn-lt"/>
                <a:ea typeface="+mn-ea"/>
                <a:cs typeface="+mn-cs"/>
              </a:rPr>
              <a:t>A Design Brief is a document for a design project developed by a person or team in consultation with a client. This document outlines the deliverables and scope of the project including: Objectives, Target Market, Timing, Budget and Products. </a:t>
            </a:r>
          </a:p>
          <a:p>
            <a:r>
              <a:rPr lang="en-US" sz="1200" b="0" i="0" u="none" strike="noStrike" kern="1200" baseline="0" dirty="0">
                <a:solidFill>
                  <a:schemeClr val="tx1"/>
                </a:solidFill>
                <a:latin typeface="+mn-lt"/>
                <a:ea typeface="+mn-ea"/>
                <a:cs typeface="+mn-cs"/>
              </a:rPr>
              <a:t>The Design Brief for Fiona’s Flowers and Gardening is focused more on the advertisement side of things, so the goals and objectives are a bit different than a regular Design Brief. The objectives for Fiona’s are to promote and inform the public about the flower and gardening business and get people interested and involved with gardening. Fiona’s also wants to increase brand awareness and gardening supply sales. By advertising more of the supplies and “Pick Your Own” garden, Fiona’s hopes to reach and complete their objectives. </a:t>
            </a:r>
            <a:endParaRPr lang="en-US" dirty="0"/>
          </a:p>
        </p:txBody>
      </p:sp>
      <p:sp>
        <p:nvSpPr>
          <p:cNvPr id="4" name="Slide Number Placeholder 3"/>
          <p:cNvSpPr>
            <a:spLocks noGrp="1"/>
          </p:cNvSpPr>
          <p:nvPr>
            <p:ph type="sldNum" sz="quarter" idx="10"/>
          </p:nvPr>
        </p:nvSpPr>
        <p:spPr/>
        <p:txBody>
          <a:bodyPr/>
          <a:lstStyle/>
          <a:p>
            <a:fld id="{B854B45C-6D38-45A9-965E-6BAA616A331A}" type="slidenum">
              <a:rPr lang="en-US" smtClean="0"/>
              <a:t>12</a:t>
            </a:fld>
            <a:endParaRPr lang="en-US"/>
          </a:p>
        </p:txBody>
      </p:sp>
    </p:spTree>
    <p:extLst>
      <p:ext uri="{BB962C8B-B14F-4D97-AF65-F5344CB8AC3E}">
        <p14:creationId xmlns:p14="http://schemas.microsoft.com/office/powerpoint/2010/main" val="3929498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Concept 1 is focus on the flowers that are for sale within Fiona’s store. The first design has a handful of photographs featuring individual flowers, flowers in vases, flower bouquets and flower baskets. There is also a small list of the most common flowers that are for sale. The logo is at the top of the page along with little flower images as a border. The second design is featuring the flowers that are for sale within Fiona’s store, this design is more creative with the basket of flowers featuring positive key things about Fiona’s along with photographs of the flowers for sale along the top. The logo is located at the bottom this time along with address and contact information. The third design is sort of a combination of the first and second design, it has a bit of text along the right side, however there is the creative picture on the left side that will have the photographs of flowers within the flowers. The logo, contact and address stayed along the bottom. </a:t>
            </a:r>
            <a:endParaRPr lang="en-US" dirty="0"/>
          </a:p>
        </p:txBody>
      </p:sp>
      <p:sp>
        <p:nvSpPr>
          <p:cNvPr id="4" name="Slide Number Placeholder 3"/>
          <p:cNvSpPr>
            <a:spLocks noGrp="1"/>
          </p:cNvSpPr>
          <p:nvPr>
            <p:ph type="sldNum" sz="quarter" idx="10"/>
          </p:nvPr>
        </p:nvSpPr>
        <p:spPr/>
        <p:txBody>
          <a:bodyPr/>
          <a:lstStyle/>
          <a:p>
            <a:fld id="{B854B45C-6D38-45A9-965E-6BAA616A331A}" type="slidenum">
              <a:rPr lang="en-US" smtClean="0"/>
              <a:t>13</a:t>
            </a:fld>
            <a:endParaRPr lang="en-US"/>
          </a:p>
        </p:txBody>
      </p:sp>
    </p:spTree>
    <p:extLst>
      <p:ext uri="{BB962C8B-B14F-4D97-AF65-F5344CB8AC3E}">
        <p14:creationId xmlns:p14="http://schemas.microsoft.com/office/powerpoint/2010/main" val="337363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Concept 2 is focusing on all of the garden supplies Fiona has for sale within her store. This would include flower seeds, vases/baskets/pots, shovels/rakes and dirt/fertilizer and plant food. There are photographs of these items on both sides of this design, along with a photograph of Fiona’s personal garden at the bottom. The headlining text is big with a small amount of text below. The second design again is featuring the garden supplies for sale. It has a catchy headline and a call to action, the photographs are spread out across the middle of the page with a bit of text (information) above. The third design is also featuring the garden supplies for sale, there is a drawing of some of the supplies at the bottom of the page, a list of items on the right side and a bit of text below the headline. </a:t>
            </a:r>
            <a:endParaRPr lang="en-US" dirty="0"/>
          </a:p>
        </p:txBody>
      </p:sp>
      <p:sp>
        <p:nvSpPr>
          <p:cNvPr id="4" name="Slide Number Placeholder 3"/>
          <p:cNvSpPr>
            <a:spLocks noGrp="1"/>
          </p:cNvSpPr>
          <p:nvPr>
            <p:ph type="sldNum" sz="quarter" idx="10"/>
          </p:nvPr>
        </p:nvSpPr>
        <p:spPr/>
        <p:txBody>
          <a:bodyPr/>
          <a:lstStyle/>
          <a:p>
            <a:fld id="{B854B45C-6D38-45A9-965E-6BAA616A331A}" type="slidenum">
              <a:rPr lang="en-US" smtClean="0"/>
              <a:t>14</a:t>
            </a:fld>
            <a:endParaRPr lang="en-US"/>
          </a:p>
        </p:txBody>
      </p:sp>
    </p:spTree>
    <p:extLst>
      <p:ext uri="{BB962C8B-B14F-4D97-AF65-F5344CB8AC3E}">
        <p14:creationId xmlns:p14="http://schemas.microsoft.com/office/powerpoint/2010/main" val="2126394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Concept 3 is focusing on Fiona’s personal garden she has in the back of the store. These is a place where customers can have the experience of walking through a garden and picking their own flowers to buy. The first design is a photograph of the flower on the bottom of the page, a list of the flowers available to be picked and a catchy headline at the top. The second design is a lot simpler, again focusing on the garden out back. The headline text is large with a bit of text below, there is a line clarifying that you can pick these flowers yourself with a photograph of the garden. This is the last design focusing on the back garden, the headline uses big text with a short description below, the logo is in the bottom corner with a picture of the garden. This one is very simple. </a:t>
            </a:r>
            <a:endParaRPr lang="en-US" dirty="0"/>
          </a:p>
        </p:txBody>
      </p:sp>
      <p:sp>
        <p:nvSpPr>
          <p:cNvPr id="4" name="Slide Number Placeholder 3"/>
          <p:cNvSpPr>
            <a:spLocks noGrp="1"/>
          </p:cNvSpPr>
          <p:nvPr>
            <p:ph type="sldNum" sz="quarter" idx="10"/>
          </p:nvPr>
        </p:nvSpPr>
        <p:spPr/>
        <p:txBody>
          <a:bodyPr/>
          <a:lstStyle/>
          <a:p>
            <a:fld id="{B854B45C-6D38-45A9-965E-6BAA616A331A}" type="slidenum">
              <a:rPr lang="en-US" smtClean="0"/>
              <a:t>15</a:t>
            </a:fld>
            <a:endParaRPr lang="en-US"/>
          </a:p>
        </p:txBody>
      </p:sp>
    </p:spTree>
    <p:extLst>
      <p:ext uri="{BB962C8B-B14F-4D97-AF65-F5344CB8AC3E}">
        <p14:creationId xmlns:p14="http://schemas.microsoft.com/office/powerpoint/2010/main" val="2727087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There will be two campaigns Fiona’s is trying to advertise, “Pick Your Own” and “Let’s Get Growing” The Pick Your Own campaign will run for 5 months (mostly spring and summer) promoting Fiona’s personal garden behind the store. The Let’s Get Growing campaign will run for 4 months, promoting the basics of gardening and youth participation. The media used to promote these campaigns will be print (magazine and billboard) and social media. The messages within the media will include:</a:t>
            </a:r>
          </a:p>
          <a:p>
            <a:r>
              <a:rPr lang="en-US" sz="1200" b="0" i="0" u="none" strike="noStrike" kern="1200" baseline="0" dirty="0">
                <a:solidFill>
                  <a:schemeClr val="tx1"/>
                </a:solidFill>
                <a:latin typeface="+mn-lt"/>
                <a:ea typeface="+mn-ea"/>
                <a:cs typeface="+mn-cs"/>
              </a:rPr>
              <a:t>• Brand name and logo </a:t>
            </a:r>
          </a:p>
          <a:p>
            <a:r>
              <a:rPr lang="en-US" sz="1200" b="0" i="0" u="none" strike="noStrike" kern="1200" baseline="0" dirty="0">
                <a:solidFill>
                  <a:schemeClr val="tx1"/>
                </a:solidFill>
                <a:latin typeface="+mn-lt"/>
                <a:ea typeface="+mn-ea"/>
                <a:cs typeface="+mn-cs"/>
              </a:rPr>
              <a:t>• Location and contact info </a:t>
            </a:r>
          </a:p>
          <a:p>
            <a:r>
              <a:rPr lang="en-US" sz="1200" b="0" i="0" u="none" strike="noStrike" kern="1200" baseline="0" dirty="0">
                <a:solidFill>
                  <a:schemeClr val="tx1"/>
                </a:solidFill>
                <a:latin typeface="+mn-lt"/>
                <a:ea typeface="+mn-ea"/>
                <a:cs typeface="+mn-cs"/>
              </a:rPr>
              <a:t>• Images of flowers and supplies </a:t>
            </a:r>
          </a:p>
          <a:p>
            <a:r>
              <a:rPr lang="en-US" sz="1200" b="0" i="0" u="none" strike="noStrike" kern="1200" baseline="0" dirty="0">
                <a:solidFill>
                  <a:schemeClr val="tx1"/>
                </a:solidFill>
                <a:latin typeface="+mn-lt"/>
                <a:ea typeface="+mn-ea"/>
                <a:cs typeface="+mn-cs"/>
              </a:rPr>
              <a:t>• Coupons, promotions and specials </a:t>
            </a:r>
          </a:p>
          <a:p>
            <a:r>
              <a:rPr lang="en-US" sz="1200" b="0" i="0" u="none" strike="noStrike" kern="1200" baseline="0" dirty="0">
                <a:solidFill>
                  <a:schemeClr val="tx1"/>
                </a:solidFill>
                <a:latin typeface="+mn-lt"/>
                <a:ea typeface="+mn-ea"/>
                <a:cs typeface="+mn-cs"/>
              </a:rPr>
              <a:t>• Info on the “Pick Your Own Garden” </a:t>
            </a:r>
          </a:p>
          <a:p>
            <a:r>
              <a:rPr lang="en-US" sz="1200" b="0" i="0" u="none" strike="noStrike" kern="1200" baseline="0" dirty="0">
                <a:solidFill>
                  <a:schemeClr val="tx1"/>
                </a:solidFill>
                <a:latin typeface="+mn-lt"/>
                <a:ea typeface="+mn-ea"/>
                <a:cs typeface="+mn-cs"/>
              </a:rPr>
              <a:t>• Youth participation in gardening </a:t>
            </a:r>
          </a:p>
          <a:p>
            <a:r>
              <a:rPr lang="en-US" sz="1200" b="0" i="0" u="none" strike="noStrike" kern="1200" baseline="0" dirty="0">
                <a:solidFill>
                  <a:schemeClr val="tx1"/>
                </a:solidFill>
                <a:latin typeface="+mn-lt"/>
                <a:ea typeface="+mn-ea"/>
                <a:cs typeface="+mn-cs"/>
              </a:rPr>
              <a:t>• How to videos </a:t>
            </a:r>
          </a:p>
          <a:p>
            <a:r>
              <a:rPr lang="en-US" sz="1200" b="0" i="0" u="none" strike="noStrike" kern="1200" baseline="0" dirty="0">
                <a:solidFill>
                  <a:schemeClr val="tx1"/>
                </a:solidFill>
                <a:latin typeface="+mn-lt"/>
                <a:ea typeface="+mn-ea"/>
                <a:cs typeface="+mn-cs"/>
              </a:rPr>
              <a:t>• Videos on types of flowers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Looking at local magazines prices such as Minnesota Monthly, City Pages and Minnesota Cities.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Full page advertisement back cover- $1735 </a:t>
            </a:r>
          </a:p>
          <a:p>
            <a:r>
              <a:rPr lang="en-US" sz="1200" b="0" i="0" u="none" strike="noStrike" kern="1200" baseline="0" dirty="0">
                <a:solidFill>
                  <a:schemeClr val="tx1"/>
                </a:solidFill>
                <a:latin typeface="+mn-lt"/>
                <a:ea typeface="+mn-ea"/>
                <a:cs typeface="+mn-cs"/>
              </a:rPr>
              <a:t>Full page advertisement front cover- $1645 </a:t>
            </a:r>
          </a:p>
          <a:p>
            <a:r>
              <a:rPr lang="en-US" sz="1200" b="0" i="0" u="none" strike="noStrike" kern="1200" baseline="0" dirty="0">
                <a:solidFill>
                  <a:schemeClr val="tx1"/>
                </a:solidFill>
                <a:latin typeface="+mn-lt"/>
                <a:ea typeface="+mn-ea"/>
                <a:cs typeface="+mn-cs"/>
              </a:rPr>
              <a:t>Half page advertisement- $810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Local billboard companies in areas such as Minneapolis/St. Paul, Edina, Eden Prairie and Chanhassen. Large-48’x14’- $1500-$5000/month Medium-22’x10.5’- $700-$3000/month Small-11’x5’- $300-$800/month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Social Media (Facebook and Instagram): </a:t>
            </a:r>
            <a:r>
              <a:rPr lang="en-US" sz="1200" b="0" i="0" u="none" strike="noStrike" kern="1200" baseline="0" dirty="0">
                <a:solidFill>
                  <a:schemeClr val="tx1"/>
                </a:solidFill>
                <a:latin typeface="+mn-lt"/>
                <a:ea typeface="+mn-ea"/>
                <a:cs typeface="+mn-cs"/>
              </a:rPr>
              <a:t>FREE </a:t>
            </a:r>
          </a:p>
          <a:p>
            <a:endParaRPr lang="en-US" dirty="0"/>
          </a:p>
        </p:txBody>
      </p:sp>
      <p:sp>
        <p:nvSpPr>
          <p:cNvPr id="4" name="Slide Number Placeholder 3"/>
          <p:cNvSpPr>
            <a:spLocks noGrp="1"/>
          </p:cNvSpPr>
          <p:nvPr>
            <p:ph type="sldNum" sz="quarter" idx="10"/>
          </p:nvPr>
        </p:nvSpPr>
        <p:spPr/>
        <p:txBody>
          <a:bodyPr/>
          <a:lstStyle/>
          <a:p>
            <a:fld id="{B854B45C-6D38-45A9-965E-6BAA616A331A}" type="slidenum">
              <a:rPr lang="en-US" smtClean="0"/>
              <a:t>16</a:t>
            </a:fld>
            <a:endParaRPr lang="en-US"/>
          </a:p>
        </p:txBody>
      </p:sp>
    </p:spTree>
    <p:extLst>
      <p:ext uri="{BB962C8B-B14F-4D97-AF65-F5344CB8AC3E}">
        <p14:creationId xmlns:p14="http://schemas.microsoft.com/office/powerpoint/2010/main" val="147203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This research plan will discuss campaign testing and provide information on the focus group for Fiona’s Flowers and Gardening. Precampaign testing will be used within this plan due to the fact it can help save time and money. With Fiona’s Flowers and Gardening being a smaller business saving time and money is a big factor when conducting research. Using a precampaign test will help determine consumer responses, the effectiveness of the campaign, help clarify the target market and media that should be used. By using precampaign testing, any issues or changes that need to be made to the design, copy message or media can be done before launching the campaign and wasting money on something that may not be successful. Another way to ensure the advertisements within a campaign will be successful is to develop a focus group that will test/view the advertisements that have been created. </a:t>
            </a:r>
          </a:p>
          <a:p>
            <a:r>
              <a:rPr lang="en-US" sz="1200" b="0" i="0" u="none" strike="noStrike" kern="1200" baseline="0" dirty="0">
                <a:solidFill>
                  <a:schemeClr val="tx1"/>
                </a:solidFill>
                <a:latin typeface="+mn-lt"/>
                <a:ea typeface="+mn-ea"/>
                <a:cs typeface="+mn-cs"/>
              </a:rPr>
              <a:t>When developing a focus group, a participant profile must be developed prior to creating objectives or the questions for the focus group. Having a profile (target market) for the focus group will help narrow down objectives and questions that pertain to the specific brand. </a:t>
            </a:r>
            <a:endParaRPr lang="en-US" dirty="0"/>
          </a:p>
        </p:txBody>
      </p:sp>
      <p:sp>
        <p:nvSpPr>
          <p:cNvPr id="4" name="Slide Number Placeholder 3"/>
          <p:cNvSpPr>
            <a:spLocks noGrp="1"/>
          </p:cNvSpPr>
          <p:nvPr>
            <p:ph type="sldNum" sz="quarter" idx="10"/>
          </p:nvPr>
        </p:nvSpPr>
        <p:spPr/>
        <p:txBody>
          <a:bodyPr/>
          <a:lstStyle/>
          <a:p>
            <a:fld id="{B854B45C-6D38-45A9-965E-6BAA616A331A}" type="slidenum">
              <a:rPr lang="en-US" smtClean="0"/>
              <a:t>17</a:t>
            </a:fld>
            <a:endParaRPr lang="en-US"/>
          </a:p>
        </p:txBody>
      </p:sp>
    </p:spTree>
    <p:extLst>
      <p:ext uri="{BB962C8B-B14F-4D97-AF65-F5344CB8AC3E}">
        <p14:creationId xmlns:p14="http://schemas.microsoft.com/office/powerpoint/2010/main" val="3022597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Participant Profile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Local women, ages 40-55, married with a degree beyond high school, income between 35,000-50,000/year. These women should enjoy the outdoors, gardening and have a creative and outgoing personality. </a:t>
            </a:r>
          </a:p>
          <a:p>
            <a:r>
              <a:rPr lang="en-US" sz="1200" b="1" i="0" u="none" strike="noStrike" kern="1200" baseline="0" dirty="0">
                <a:solidFill>
                  <a:schemeClr val="tx1"/>
                </a:solidFill>
                <a:latin typeface="+mn-lt"/>
                <a:ea typeface="+mn-ea"/>
                <a:cs typeface="+mn-cs"/>
              </a:rPr>
              <a:t>Objectives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Clarify if the advertisements are effective and informational. </a:t>
            </a:r>
          </a:p>
          <a:p>
            <a:r>
              <a:rPr lang="en-US" sz="1200" b="0" i="0" u="none" strike="noStrike" kern="1200" baseline="0" dirty="0">
                <a:solidFill>
                  <a:schemeClr val="tx1"/>
                </a:solidFill>
                <a:latin typeface="+mn-lt"/>
                <a:ea typeface="+mn-ea"/>
                <a:cs typeface="+mn-cs"/>
              </a:rPr>
              <a:t>• Clarify if the message is clear. </a:t>
            </a:r>
          </a:p>
          <a:p>
            <a:r>
              <a:rPr lang="en-US" sz="1200" b="0" i="0" u="none" strike="noStrike" kern="1200" baseline="0" dirty="0">
                <a:solidFill>
                  <a:schemeClr val="tx1"/>
                </a:solidFill>
                <a:latin typeface="+mn-lt"/>
                <a:ea typeface="+mn-ea"/>
                <a:cs typeface="+mn-cs"/>
              </a:rPr>
              <a:t>• Increase brand awareness. </a:t>
            </a:r>
          </a:p>
          <a:p>
            <a:r>
              <a:rPr lang="en-US" sz="1200" b="0" i="0" u="none" strike="noStrike" kern="1200" baseline="0" dirty="0">
                <a:solidFill>
                  <a:schemeClr val="tx1"/>
                </a:solidFill>
                <a:latin typeface="+mn-lt"/>
                <a:ea typeface="+mn-ea"/>
                <a:cs typeface="+mn-cs"/>
              </a:rPr>
              <a:t>• Clarify if the target market would be reached.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Questions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1. Are the advertisements eye catching? </a:t>
            </a:r>
          </a:p>
          <a:p>
            <a:r>
              <a:rPr lang="en-US" sz="1200" b="0" i="0" u="none" strike="noStrike" kern="1200" baseline="0" dirty="0">
                <a:solidFill>
                  <a:schemeClr val="tx1"/>
                </a:solidFill>
                <a:latin typeface="+mn-lt"/>
                <a:ea typeface="+mn-ea"/>
                <a:cs typeface="+mn-cs"/>
              </a:rPr>
              <a:t>2. Are the advertisements easy to read? </a:t>
            </a:r>
          </a:p>
          <a:p>
            <a:r>
              <a:rPr lang="en-US" sz="1200" b="0" i="0" u="none" strike="noStrike" kern="1200" baseline="0" dirty="0">
                <a:solidFill>
                  <a:schemeClr val="tx1"/>
                </a:solidFill>
                <a:latin typeface="+mn-lt"/>
                <a:ea typeface="+mn-ea"/>
                <a:cs typeface="+mn-cs"/>
              </a:rPr>
              <a:t>3. Is the advertisement memorable? </a:t>
            </a:r>
          </a:p>
          <a:p>
            <a:r>
              <a:rPr lang="en-US" sz="1200" b="0" i="0" u="none" strike="noStrike" kern="1200" baseline="0" dirty="0">
                <a:solidFill>
                  <a:schemeClr val="tx1"/>
                </a:solidFill>
                <a:latin typeface="+mn-lt"/>
                <a:ea typeface="+mn-ea"/>
                <a:cs typeface="+mn-cs"/>
              </a:rPr>
              <a:t>4. Is there a good text to image ratio? </a:t>
            </a:r>
          </a:p>
          <a:p>
            <a:r>
              <a:rPr lang="en-US" sz="1200" b="0" i="0" u="none" strike="noStrike" kern="1200" baseline="0" dirty="0">
                <a:solidFill>
                  <a:schemeClr val="tx1"/>
                </a:solidFill>
                <a:latin typeface="+mn-lt"/>
                <a:ea typeface="+mn-ea"/>
                <a:cs typeface="+mn-cs"/>
              </a:rPr>
              <a:t>5. Is the advertisement informative about the brand? </a:t>
            </a:r>
          </a:p>
          <a:p>
            <a:r>
              <a:rPr lang="en-US" sz="1200" b="0" i="0" u="none" strike="noStrike" kern="1200" baseline="0" dirty="0">
                <a:solidFill>
                  <a:schemeClr val="tx1"/>
                </a:solidFill>
                <a:latin typeface="+mn-lt"/>
                <a:ea typeface="+mn-ea"/>
                <a:cs typeface="+mn-cs"/>
              </a:rPr>
              <a:t>6. Is the message within the advertisement clear? </a:t>
            </a:r>
          </a:p>
          <a:p>
            <a:r>
              <a:rPr lang="en-US" sz="1200" b="0" i="0" u="none" strike="noStrike" kern="1200" baseline="0" dirty="0">
                <a:solidFill>
                  <a:schemeClr val="tx1"/>
                </a:solidFill>
                <a:latin typeface="+mn-lt"/>
                <a:ea typeface="+mn-ea"/>
                <a:cs typeface="+mn-cs"/>
              </a:rPr>
              <a:t>7. Would this advertisement encourage you to visit Fiona’s? </a:t>
            </a:r>
          </a:p>
          <a:p>
            <a:r>
              <a:rPr lang="en-US" sz="1200" b="0" i="0" u="none" strike="noStrike" kern="1200" baseline="0" dirty="0">
                <a:solidFill>
                  <a:schemeClr val="tx1"/>
                </a:solidFill>
                <a:latin typeface="+mn-lt"/>
                <a:ea typeface="+mn-ea"/>
                <a:cs typeface="+mn-cs"/>
              </a:rPr>
              <a:t>8. Is the location of Fiona’s clearly defined? </a:t>
            </a:r>
          </a:p>
          <a:p>
            <a:r>
              <a:rPr lang="en-US" sz="1200" b="0" i="0" u="none" strike="noStrike" kern="1200" baseline="0" dirty="0">
                <a:solidFill>
                  <a:schemeClr val="tx1"/>
                </a:solidFill>
                <a:latin typeface="+mn-lt"/>
                <a:ea typeface="+mn-ea"/>
                <a:cs typeface="+mn-cs"/>
              </a:rPr>
              <a:t>9. What demographics do you think should be included when defining the target market? </a:t>
            </a:r>
          </a:p>
          <a:p>
            <a:r>
              <a:rPr lang="en-US" sz="1200" b="0" i="0" u="none" strike="noStrike" kern="1200" baseline="0" dirty="0">
                <a:solidFill>
                  <a:schemeClr val="tx1"/>
                </a:solidFill>
                <a:latin typeface="+mn-lt"/>
                <a:ea typeface="+mn-ea"/>
                <a:cs typeface="+mn-cs"/>
              </a:rPr>
              <a:t>10. What do you think is the most important part of Fiona’s to focus on</a:t>
            </a:r>
            <a:r>
              <a:rPr lang="en-US" sz="1200" b="0" i="0" u="none" strike="noStrike" kern="1200" baseline="0">
                <a:solidFill>
                  <a:schemeClr val="tx1"/>
                </a:solidFill>
                <a:latin typeface="+mn-lt"/>
                <a:ea typeface="+mn-ea"/>
                <a:cs typeface="+mn-cs"/>
              </a:rPr>
              <a:t>? </a:t>
            </a:r>
          </a:p>
          <a:p>
            <a:r>
              <a:rPr lang="en-US" sz="1200" b="0" i="0" u="none" strike="noStrike" kern="1200" baseline="0">
                <a:solidFill>
                  <a:schemeClr val="tx1"/>
                </a:solidFill>
                <a:latin typeface="+mn-lt"/>
                <a:ea typeface="+mn-ea"/>
                <a:cs typeface="+mn-cs"/>
              </a:rPr>
              <a:t>a</a:t>
            </a:r>
            <a:r>
              <a:rPr lang="en-US" sz="1200" b="0" i="0" u="none" strike="noStrike" kern="1200" baseline="0" dirty="0">
                <a:solidFill>
                  <a:schemeClr val="tx1"/>
                </a:solidFill>
                <a:latin typeface="+mn-lt"/>
                <a:ea typeface="+mn-ea"/>
                <a:cs typeface="+mn-cs"/>
              </a:rPr>
              <a:t>. The flower arrangements made by Fiona. </a:t>
            </a:r>
          </a:p>
          <a:p>
            <a:r>
              <a:rPr lang="en-US" sz="1200" b="0" i="0" u="none" strike="noStrike" kern="1200" baseline="0" dirty="0">
                <a:solidFill>
                  <a:schemeClr val="tx1"/>
                </a:solidFill>
                <a:latin typeface="+mn-lt"/>
                <a:ea typeface="+mn-ea"/>
                <a:cs typeface="+mn-cs"/>
              </a:rPr>
              <a:t>b. The supplies that can be purchased. </a:t>
            </a:r>
          </a:p>
          <a:p>
            <a:r>
              <a:rPr lang="en-US" sz="1200" b="0" i="0" u="none" strike="noStrike" kern="1200" baseline="0" dirty="0">
                <a:solidFill>
                  <a:schemeClr val="tx1"/>
                </a:solidFill>
                <a:latin typeface="+mn-lt"/>
                <a:ea typeface="+mn-ea"/>
                <a:cs typeface="+mn-cs"/>
              </a:rPr>
              <a:t>c. The “Pick Your Own” garden </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854B45C-6D38-45A9-965E-6BAA616A331A}" type="slidenum">
              <a:rPr lang="en-US" smtClean="0"/>
              <a:t>18</a:t>
            </a:fld>
            <a:endParaRPr lang="en-US"/>
          </a:p>
        </p:txBody>
      </p:sp>
    </p:spTree>
    <p:extLst>
      <p:ext uri="{BB962C8B-B14F-4D97-AF65-F5344CB8AC3E}">
        <p14:creationId xmlns:p14="http://schemas.microsoft.com/office/powerpoint/2010/main" val="3716980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will discuss what type of business Fiona’s is and what she is trying to accomplish through advertising.  Fiona’s Flowers and Gardening is a company that is owned by Fiona Violet.  She has been working with flower arrangements and gardening for over 15 years.  Her only location is in Daisy, MN where she sells individual flowers, bouquets, basket arrangements, vases, gardening tools and supplies, flower seeds and food.  In addition to the small store, Jane has a garden behind the store she personally attends too, filled with all kinds of different flowers!  The flowers in the back garden are available for customer picking for a small extra charge.  </a:t>
            </a:r>
          </a:p>
        </p:txBody>
      </p:sp>
      <p:sp>
        <p:nvSpPr>
          <p:cNvPr id="4" name="Slide Number Placeholder 3"/>
          <p:cNvSpPr>
            <a:spLocks noGrp="1"/>
          </p:cNvSpPr>
          <p:nvPr>
            <p:ph type="sldNum" sz="quarter" idx="10"/>
          </p:nvPr>
        </p:nvSpPr>
        <p:spPr/>
        <p:txBody>
          <a:bodyPr/>
          <a:lstStyle/>
          <a:p>
            <a:fld id="{B854B45C-6D38-45A9-965E-6BAA616A331A}" type="slidenum">
              <a:rPr lang="en-US" smtClean="0"/>
              <a:t>2</a:t>
            </a:fld>
            <a:endParaRPr lang="en-US"/>
          </a:p>
        </p:txBody>
      </p:sp>
    </p:spTree>
    <p:extLst>
      <p:ext uri="{BB962C8B-B14F-4D97-AF65-F5344CB8AC3E}">
        <p14:creationId xmlns:p14="http://schemas.microsoft.com/office/powerpoint/2010/main" val="4165078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Fiona currently does all of her own advertising, along with her target market research.  She is currently targeting women who are in their 40’s to 50’s.  These women are either married or have been married, obtain a degree beyond high school, and are making a yearly income of 35-50 thousand.  The women Fiona is targeting should also enjoy the outdoors, being active and gardening. Personality wise, these women should be creative, outgoing, and charismatic.</a:t>
            </a:r>
          </a:p>
        </p:txBody>
      </p:sp>
      <p:sp>
        <p:nvSpPr>
          <p:cNvPr id="4" name="Slide Number Placeholder 3"/>
          <p:cNvSpPr>
            <a:spLocks noGrp="1"/>
          </p:cNvSpPr>
          <p:nvPr>
            <p:ph type="sldNum" sz="quarter" idx="10"/>
          </p:nvPr>
        </p:nvSpPr>
        <p:spPr/>
        <p:txBody>
          <a:bodyPr/>
          <a:lstStyle/>
          <a:p>
            <a:fld id="{B854B45C-6D38-45A9-965E-6BAA616A331A}" type="slidenum">
              <a:rPr lang="en-US" smtClean="0"/>
              <a:t>3</a:t>
            </a:fld>
            <a:endParaRPr lang="en-US"/>
          </a:p>
        </p:txBody>
      </p:sp>
    </p:spTree>
    <p:extLst>
      <p:ext uri="{BB962C8B-B14F-4D97-AF65-F5344CB8AC3E}">
        <p14:creationId xmlns:p14="http://schemas.microsoft.com/office/powerpoint/2010/main" val="2505993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before, Fiona does all of her own advertising.  The first advertisement is a flyer that she has posted locally around the town of Daisy.  This flyer has a lot of bright colors making it very eye catching.  The text is different in contrast and easy to read, important information such as products, name, logo and address are listed as well.  The photographs used on the flyer gain an emotional tie to the viewer, along with the quote about love and flowers.</a:t>
            </a:r>
          </a:p>
        </p:txBody>
      </p:sp>
      <p:sp>
        <p:nvSpPr>
          <p:cNvPr id="4" name="Slide Number Placeholder 3"/>
          <p:cNvSpPr>
            <a:spLocks noGrp="1"/>
          </p:cNvSpPr>
          <p:nvPr>
            <p:ph type="sldNum" sz="quarter" idx="10"/>
          </p:nvPr>
        </p:nvSpPr>
        <p:spPr/>
        <p:txBody>
          <a:bodyPr/>
          <a:lstStyle/>
          <a:p>
            <a:fld id="{B854B45C-6D38-45A9-965E-6BAA616A331A}" type="slidenum">
              <a:rPr lang="en-US" smtClean="0"/>
              <a:t>4</a:t>
            </a:fld>
            <a:endParaRPr lang="en-US"/>
          </a:p>
        </p:txBody>
      </p:sp>
    </p:spTree>
    <p:extLst>
      <p:ext uri="{BB962C8B-B14F-4D97-AF65-F5344CB8AC3E}">
        <p14:creationId xmlns:p14="http://schemas.microsoft.com/office/powerpoint/2010/main" val="2975128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Between the two ads most of the look is consistent.  The first ad does have an extra font used and the color red, however it fits within the ad because of the Love word.  The photographs in the first ad also are giving more of the impression Fiona’s Flowers just has flowers, there is no clue within the images that they sell gardening tools and supplies or vases.</a:t>
            </a:r>
          </a:p>
        </p:txBody>
      </p:sp>
      <p:sp>
        <p:nvSpPr>
          <p:cNvPr id="4" name="Slide Number Placeholder 3"/>
          <p:cNvSpPr>
            <a:spLocks noGrp="1"/>
          </p:cNvSpPr>
          <p:nvPr>
            <p:ph type="sldNum" sz="quarter" idx="10"/>
          </p:nvPr>
        </p:nvSpPr>
        <p:spPr/>
        <p:txBody>
          <a:bodyPr/>
          <a:lstStyle/>
          <a:p>
            <a:fld id="{B854B45C-6D38-45A9-965E-6BAA616A331A}" type="slidenum">
              <a:rPr lang="en-US" smtClean="0"/>
              <a:t>5</a:t>
            </a:fld>
            <a:endParaRPr lang="en-US"/>
          </a:p>
        </p:txBody>
      </p:sp>
    </p:spTree>
    <p:extLst>
      <p:ext uri="{BB962C8B-B14F-4D97-AF65-F5344CB8AC3E}">
        <p14:creationId xmlns:p14="http://schemas.microsoft.com/office/powerpoint/2010/main" val="3067595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believe the ads here will reach the target market, however I think there are some improvements that can be made for them to reach even more potential customers.  The first ad could replace a couple photographs with one featuring the garden tools and supplies and the other showing off the garden behind the store.  Having a bit more focus on the products that are available in store and the flower varieties that are in the garden could also benefit the company.</a:t>
            </a:r>
          </a:p>
        </p:txBody>
      </p:sp>
      <p:sp>
        <p:nvSpPr>
          <p:cNvPr id="4" name="Slide Number Placeholder 3"/>
          <p:cNvSpPr>
            <a:spLocks noGrp="1"/>
          </p:cNvSpPr>
          <p:nvPr>
            <p:ph type="sldNum" sz="quarter" idx="10"/>
          </p:nvPr>
        </p:nvSpPr>
        <p:spPr/>
        <p:txBody>
          <a:bodyPr/>
          <a:lstStyle/>
          <a:p>
            <a:fld id="{B854B45C-6D38-45A9-965E-6BAA616A331A}" type="slidenum">
              <a:rPr lang="en-US" smtClean="0"/>
              <a:t>6</a:t>
            </a:fld>
            <a:endParaRPr lang="en-US"/>
          </a:p>
        </p:txBody>
      </p:sp>
    </p:spTree>
    <p:extLst>
      <p:ext uri="{BB962C8B-B14F-4D97-AF65-F5344CB8AC3E}">
        <p14:creationId xmlns:p14="http://schemas.microsoft.com/office/powerpoint/2010/main" val="1131397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advertising campaign is made up of advertisements from different forms of media that all have the same theme or message in mind.  Usually advertising campaigns will cover one brand at a time and focus on the target market specific to that brand.  All of the advertisements that are a part of an advertising campaign are linked in someway regardless of the media used, such as online, tv, radio, print, newspaper, billboard or magazines.</a:t>
            </a:r>
          </a:p>
        </p:txBody>
      </p:sp>
      <p:sp>
        <p:nvSpPr>
          <p:cNvPr id="4" name="Slide Number Placeholder 3"/>
          <p:cNvSpPr>
            <a:spLocks noGrp="1"/>
          </p:cNvSpPr>
          <p:nvPr>
            <p:ph type="sldNum" sz="quarter" idx="10"/>
          </p:nvPr>
        </p:nvSpPr>
        <p:spPr/>
        <p:txBody>
          <a:bodyPr/>
          <a:lstStyle/>
          <a:p>
            <a:fld id="{B854B45C-6D38-45A9-965E-6BAA616A331A}" type="slidenum">
              <a:rPr lang="en-US" smtClean="0"/>
              <a:t>7</a:t>
            </a:fld>
            <a:endParaRPr lang="en-US"/>
          </a:p>
        </p:txBody>
      </p:sp>
    </p:spTree>
    <p:extLst>
      <p:ext uri="{BB962C8B-B14F-4D97-AF65-F5344CB8AC3E}">
        <p14:creationId xmlns:p14="http://schemas.microsoft.com/office/powerpoint/2010/main" val="1307495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photographs in this slide are a part of </a:t>
            </a:r>
            <a:r>
              <a:rPr lang="en-US" dirty="0" err="1"/>
              <a:t>AdAge’s</a:t>
            </a:r>
            <a:r>
              <a:rPr lang="en-US" dirty="0"/>
              <a:t> 15 top Ad Campaigns of the 21</a:t>
            </a:r>
            <a:r>
              <a:rPr lang="en-US" baseline="30000" dirty="0"/>
              <a:t>st</a:t>
            </a:r>
            <a:r>
              <a:rPr lang="en-US" dirty="0"/>
              <a:t> Century.  These advertisements moved and motivated people, and were also creative and impactful.  Starting at number 15, we have </a:t>
            </a:r>
            <a:r>
              <a:rPr lang="en-US" dirty="0" err="1"/>
              <a:t>Unicef’s</a:t>
            </a:r>
            <a:r>
              <a:rPr lang="en-US" dirty="0"/>
              <a:t> Tap Project, this campaign was simple; donate a dollar and help provide a child with drinking water for 40 days.  Number 14 is </a:t>
            </a:r>
            <a:r>
              <a:rPr lang="en-US" dirty="0" err="1"/>
              <a:t>Chipoltle’s</a:t>
            </a:r>
            <a:r>
              <a:rPr lang="en-US" dirty="0"/>
              <a:t> Back to the Start, this was meant to be an introductory video for a new loyalty program that turned into an advertisement.  Number 13 is Budweiser’s </a:t>
            </a:r>
            <a:r>
              <a:rPr lang="en-US" dirty="0" err="1"/>
              <a:t>Whassup</a:t>
            </a:r>
            <a:r>
              <a:rPr lang="en-US" dirty="0"/>
              <a:t>, this campaign I remember from my childhood.  This single word catch phrase was used by many and became Budweiser’s rise to fame.  Number 12 is Metro Trains Dumb Ways to Die, this included a catchy song and cute little cartoon characters.  Number 11 is Dos </a:t>
            </a:r>
            <a:r>
              <a:rPr lang="en-US" dirty="0" err="1"/>
              <a:t>Equis</a:t>
            </a:r>
            <a:r>
              <a:rPr lang="en-US" dirty="0"/>
              <a:t> Most Interesting Man in the World, 10 is American Legacy’s Truth, 9 is Proctor and Gamble’s Thank You, Mom featuring a skier with chapped lips, even at an older age Mom’s are always there.  Number 8 is Apple’s Get a Mac, 7 is American Express’ Small Business Saturday, 6 is Burger King’s Subservient Chicken, 5 is Red Bull’s Stratos, 4 is Old Spice’s The Man Your Man Could Smell Like.  The top three advertising campaigns of the 21</a:t>
            </a:r>
            <a:r>
              <a:rPr lang="en-US" baseline="30000" dirty="0"/>
              <a:t>st</a:t>
            </a:r>
            <a:r>
              <a:rPr lang="en-US" dirty="0"/>
              <a:t> century are……..BMW Films, The Hire, Nike Plus Running, and Dove’s Real Beauty.</a:t>
            </a:r>
          </a:p>
        </p:txBody>
      </p:sp>
      <p:sp>
        <p:nvSpPr>
          <p:cNvPr id="4" name="Slide Number Placeholder 3"/>
          <p:cNvSpPr>
            <a:spLocks noGrp="1"/>
          </p:cNvSpPr>
          <p:nvPr>
            <p:ph type="sldNum" sz="quarter" idx="10"/>
          </p:nvPr>
        </p:nvSpPr>
        <p:spPr/>
        <p:txBody>
          <a:bodyPr/>
          <a:lstStyle/>
          <a:p>
            <a:fld id="{B854B45C-6D38-45A9-965E-6BAA616A331A}" type="slidenum">
              <a:rPr lang="en-US" smtClean="0"/>
              <a:t>8</a:t>
            </a:fld>
            <a:endParaRPr lang="en-US"/>
          </a:p>
        </p:txBody>
      </p:sp>
    </p:spTree>
    <p:extLst>
      <p:ext uri="{BB962C8B-B14F-4D97-AF65-F5344CB8AC3E}">
        <p14:creationId xmlns:p14="http://schemas.microsoft.com/office/powerpoint/2010/main" val="1700361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target market is identified, this is when the campaign can really start being creative and specific.  Depending on who the target market is could change the form of media used.  When researching your target market, research the type of media that is viewed most by that specific range of people.  This will help slim down which media forms will be best for the selected target market.  A great way to make sure of reaching your target market is using more than one form of media, this ensures your message is reaching not only your target market but others as well.  Also with having a campaign you are able to measure the results of each advertisement and make adjustments if needed, once all adjustments have been made and the advertisement is finalized it can be published.  Campaigns also can help out with the budget aspect and increasing the frequency of how often the advertisement is being aired.</a:t>
            </a:r>
          </a:p>
        </p:txBody>
      </p:sp>
      <p:sp>
        <p:nvSpPr>
          <p:cNvPr id="4" name="Slide Number Placeholder 3"/>
          <p:cNvSpPr>
            <a:spLocks noGrp="1"/>
          </p:cNvSpPr>
          <p:nvPr>
            <p:ph type="sldNum" sz="quarter" idx="10"/>
          </p:nvPr>
        </p:nvSpPr>
        <p:spPr/>
        <p:txBody>
          <a:bodyPr/>
          <a:lstStyle/>
          <a:p>
            <a:fld id="{B854B45C-6D38-45A9-965E-6BAA616A331A}" type="slidenum">
              <a:rPr lang="en-US" smtClean="0"/>
              <a:t>9</a:t>
            </a:fld>
            <a:endParaRPr lang="en-US"/>
          </a:p>
        </p:txBody>
      </p:sp>
    </p:spTree>
    <p:extLst>
      <p:ext uri="{BB962C8B-B14F-4D97-AF65-F5344CB8AC3E}">
        <p14:creationId xmlns:p14="http://schemas.microsoft.com/office/powerpoint/2010/main" val="18182035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5/23/2018</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5/23/2018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5/23/2018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5/23/2018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5/23/2018</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5/23/2018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5/23/2018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5/23/2018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5/23/2018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5/23/2018</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5/23/2018</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5/23/2018</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knightpage.wikispaces.com/James+Talley+(Pag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blocs.uib.cat/laboratorimoodle/2017/05/30/debatre-al-forum-en-grups/" TargetMode="External"/><Relationship Id="rId5" Type="http://schemas.openxmlformats.org/officeDocument/2006/relationships/image" Target="../media/image31.jpg"/><Relationship Id="rId4" Type="http://schemas.openxmlformats.org/officeDocument/2006/relationships/hyperlink" Target="https://fly4change.wordpress.com/category/case-studies-and-new-orgscampaign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hyperlink" Target="https://drkathleenyoung.wordpress.com/2010/03/16/emdr-questions-and-concern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hyperlink" Target="http://kasperspiro.com/2011/09/25/make-e-learning-work-outcome-learning-4-the-developers-perspective/" TargetMode="External"/><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8" Type="http://schemas.openxmlformats.org/officeDocument/2006/relationships/hyperlink" Target="http://flickr.com/photos/igaiga/3122965420" TargetMode="External"/><Relationship Id="rId3" Type="http://schemas.openxmlformats.org/officeDocument/2006/relationships/image" Target="../media/image3.jpeg"/><Relationship Id="rId7"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flickr.com/photos/seandreilinger/5053020811" TargetMode="External"/><Relationship Id="rId5" Type="http://schemas.openxmlformats.org/officeDocument/2006/relationships/image" Target="../media/image4.jpg"/><Relationship Id="rId10" Type="http://schemas.openxmlformats.org/officeDocument/2006/relationships/hyperlink" Target="http://commons.wikimedia.org/wiki/File:Flower_Shop,_Mercado_dos_Lavradores,_Funchal_-_Nov_2010.jpg" TargetMode="External"/><Relationship Id="rId4" Type="http://schemas.openxmlformats.org/officeDocument/2006/relationships/hyperlink" Target="http://en.wikipedia.org/wiki/File:Madeira-flowers_hg.jpg" TargetMode="External"/><Relationship Id="rId9" Type="http://schemas.openxmlformats.org/officeDocument/2006/relationships/image" Target="../media/image6.jp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hyperlink" Target="http://4closurefraud.org/2013/06/24/promontory-financial-group-paid-more-than-900-million-for-independent-foreclosure-review/" TargetMode="External"/><Relationship Id="rId3" Type="http://schemas.openxmlformats.org/officeDocument/2006/relationships/image" Target="../media/image7.jpg&amp;ehk=9X5IYWwI8"/><Relationship Id="rId7" Type="http://schemas.openxmlformats.org/officeDocument/2006/relationships/image" Target="../media/image9.png"/><Relationship Id="rId12"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tvbnewsworld.blogspot.com/2010_09_19_archive.html" TargetMode="External"/><Relationship Id="rId11" Type="http://schemas.openxmlformats.org/officeDocument/2006/relationships/hyperlink" Target="http://www.viaggi-usa.it/universita-in-usa/" TargetMode="External"/><Relationship Id="rId5" Type="http://schemas.openxmlformats.org/officeDocument/2006/relationships/image" Target="../media/image8.jpg"/><Relationship Id="rId15" Type="http://schemas.openxmlformats.org/officeDocument/2006/relationships/hyperlink" Target="http://www.guidinginstincts.com/2012/08/benefits-of-gardening-healing-mind-and.html" TargetMode="External"/><Relationship Id="rId10" Type="http://schemas.openxmlformats.org/officeDocument/2006/relationships/image" Target="../media/image10.jpg"/><Relationship Id="rId4" Type="http://schemas.openxmlformats.org/officeDocument/2006/relationships/hyperlink" Target="http://commons.wikimedia.org/wiki/File:June_Summer_Flowers.jpg" TargetMode="External"/><Relationship Id="rId9" Type="http://schemas.openxmlformats.org/officeDocument/2006/relationships/hyperlink" Target="http://ritakml.info/2014/02/06/civil-marriage-for-lebanese-citizens-diy-or-via-travel-agency/" TargetMode="External"/><Relationship Id="rId1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amp;ehk=Xb5TLlI5DZwTx5TtFpfgdA&amp;r=0&amp;pid=OfficeInsert"/><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commons.wikimedia.org/wiki/File:Blue_flowers_joondalup.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5E589-B1D4-453A-BFFE-AB89D1352293}"/>
              </a:ext>
            </a:extLst>
          </p:cNvPr>
          <p:cNvSpPr>
            <a:spLocks noGrp="1"/>
          </p:cNvSpPr>
          <p:nvPr>
            <p:ph type="ctrTitle"/>
          </p:nvPr>
        </p:nvSpPr>
        <p:spPr/>
        <p:txBody>
          <a:bodyPr/>
          <a:lstStyle/>
          <a:p>
            <a:r>
              <a:rPr lang="en-US" dirty="0"/>
              <a:t>Combined course projects</a:t>
            </a:r>
          </a:p>
        </p:txBody>
      </p:sp>
      <p:sp>
        <p:nvSpPr>
          <p:cNvPr id="3" name="Subtitle 2">
            <a:extLst>
              <a:ext uri="{FF2B5EF4-FFF2-40B4-BE49-F238E27FC236}">
                <a16:creationId xmlns:a16="http://schemas.microsoft.com/office/drawing/2014/main" id="{01621E61-5A3A-4002-8A56-D4E52237D9B3}"/>
              </a:ext>
            </a:extLst>
          </p:cNvPr>
          <p:cNvSpPr>
            <a:spLocks noGrp="1"/>
          </p:cNvSpPr>
          <p:nvPr>
            <p:ph type="subTitle" idx="1"/>
          </p:nvPr>
        </p:nvSpPr>
        <p:spPr/>
        <p:txBody>
          <a:bodyPr>
            <a:normAutofit fontScale="92500" lnSpcReduction="20000"/>
          </a:bodyPr>
          <a:lstStyle/>
          <a:p>
            <a:r>
              <a:rPr lang="en-US" dirty="0"/>
              <a:t>Jamie Steppat</a:t>
            </a:r>
            <a:br>
              <a:rPr lang="en-US" dirty="0"/>
            </a:br>
            <a:r>
              <a:rPr lang="en-US" dirty="0"/>
              <a:t>W5A2</a:t>
            </a:r>
          </a:p>
        </p:txBody>
      </p:sp>
    </p:spTree>
    <p:extLst>
      <p:ext uri="{BB962C8B-B14F-4D97-AF65-F5344CB8AC3E}">
        <p14:creationId xmlns:p14="http://schemas.microsoft.com/office/powerpoint/2010/main" val="3070888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DE08E-6960-4D88-A4CB-0794A3BFDB6F}"/>
              </a:ext>
            </a:extLst>
          </p:cNvPr>
          <p:cNvSpPr>
            <a:spLocks noGrp="1"/>
          </p:cNvSpPr>
          <p:nvPr>
            <p:ph type="title"/>
          </p:nvPr>
        </p:nvSpPr>
        <p:spPr>
          <a:xfrm>
            <a:off x="695607" y="-1110948"/>
            <a:ext cx="3659109" cy="2585322"/>
          </a:xfrm>
        </p:spPr>
        <p:txBody>
          <a:bodyPr/>
          <a:lstStyle/>
          <a:p>
            <a:r>
              <a:rPr lang="en-US" sz="4800" dirty="0">
                <a:solidFill>
                  <a:schemeClr val="accent2">
                    <a:lumMod val="60000"/>
                    <a:lumOff val="40000"/>
                  </a:schemeClr>
                </a:solidFill>
              </a:rPr>
              <a:t>Design Brief</a:t>
            </a:r>
          </a:p>
        </p:txBody>
      </p:sp>
      <p:sp>
        <p:nvSpPr>
          <p:cNvPr id="3" name="Content Placeholder 2">
            <a:extLst>
              <a:ext uri="{FF2B5EF4-FFF2-40B4-BE49-F238E27FC236}">
                <a16:creationId xmlns:a16="http://schemas.microsoft.com/office/drawing/2014/main" id="{0518F9F5-1CC6-4770-ADAA-C3BFA19D5AEB}"/>
              </a:ext>
            </a:extLst>
          </p:cNvPr>
          <p:cNvSpPr>
            <a:spLocks noGrp="1"/>
          </p:cNvSpPr>
          <p:nvPr>
            <p:ph idx="4294967295"/>
          </p:nvPr>
        </p:nvSpPr>
        <p:spPr>
          <a:xfrm>
            <a:off x="9434457" y="2534443"/>
            <a:ext cx="2325995" cy="1789113"/>
          </a:xfrm>
          <a:ln>
            <a:solidFill>
              <a:schemeClr val="accent1"/>
            </a:solidFill>
          </a:ln>
        </p:spPr>
        <p:txBody>
          <a:bodyPr>
            <a:normAutofit fontScale="92500" lnSpcReduction="20000"/>
          </a:bodyPr>
          <a:lstStyle/>
          <a:p>
            <a:pPr marL="0" indent="0">
              <a:buNone/>
            </a:pPr>
            <a:r>
              <a:rPr lang="en-US" u="sng" dirty="0"/>
              <a:t>Advertising Issues</a:t>
            </a:r>
          </a:p>
          <a:p>
            <a:r>
              <a:rPr lang="en-US" dirty="0"/>
              <a:t>Inconsistent</a:t>
            </a:r>
          </a:p>
          <a:p>
            <a:r>
              <a:rPr lang="en-US" dirty="0"/>
              <a:t>Images that represent Fiona’s</a:t>
            </a:r>
          </a:p>
          <a:p>
            <a:r>
              <a:rPr lang="en-US" dirty="0"/>
              <a:t>Pick Your Own garden</a:t>
            </a:r>
          </a:p>
          <a:p>
            <a:endParaRPr lang="en-US" dirty="0"/>
          </a:p>
          <a:p>
            <a:pPr marL="0" indent="0">
              <a:buNone/>
            </a:pPr>
            <a:endParaRPr lang="en-US" dirty="0"/>
          </a:p>
          <a:p>
            <a:endParaRPr lang="en-US" dirty="0"/>
          </a:p>
        </p:txBody>
      </p:sp>
      <p:sp>
        <p:nvSpPr>
          <p:cNvPr id="4" name="TextBox 3">
            <a:extLst>
              <a:ext uri="{FF2B5EF4-FFF2-40B4-BE49-F238E27FC236}">
                <a16:creationId xmlns:a16="http://schemas.microsoft.com/office/drawing/2014/main" id="{B13D117F-8088-4789-910F-AEF6AA4160D0}"/>
              </a:ext>
            </a:extLst>
          </p:cNvPr>
          <p:cNvSpPr txBox="1"/>
          <p:nvPr/>
        </p:nvSpPr>
        <p:spPr>
          <a:xfrm>
            <a:off x="887240" y="2353901"/>
            <a:ext cx="5966233" cy="2585323"/>
          </a:xfrm>
          <a:prstGeom prst="rect">
            <a:avLst/>
          </a:prstGeom>
          <a:noFill/>
        </p:spPr>
        <p:txBody>
          <a:bodyPr wrap="square" rtlCol="0">
            <a:spAutoFit/>
          </a:bodyPr>
          <a:lstStyle/>
          <a:p>
            <a:r>
              <a:rPr lang="en-US" u="sng" dirty="0"/>
              <a:t>Objectives</a:t>
            </a:r>
          </a:p>
          <a:p>
            <a:endParaRPr lang="en-US" u="sng" dirty="0"/>
          </a:p>
          <a:p>
            <a:pPr marL="285750" indent="-285750">
              <a:buFont typeface="Arial" panose="020B0604020202020204" pitchFamily="34" charset="0"/>
              <a:buChar char="•"/>
            </a:pPr>
            <a:r>
              <a:rPr lang="en-US" dirty="0"/>
              <a:t>Promote and inform the public about the flower and gardening business.</a:t>
            </a:r>
          </a:p>
          <a:p>
            <a:endParaRPr lang="en-US" dirty="0"/>
          </a:p>
          <a:p>
            <a:pPr marL="285750" indent="-285750">
              <a:buFont typeface="Arial" panose="020B0604020202020204" pitchFamily="34" charset="0"/>
              <a:buChar char="•"/>
            </a:pPr>
            <a:r>
              <a:rPr lang="en-US" dirty="0"/>
              <a:t>Increase brand awareness.</a:t>
            </a:r>
          </a:p>
          <a:p>
            <a:endParaRPr lang="en-US" dirty="0"/>
          </a:p>
          <a:p>
            <a:pPr marL="285750" indent="-285750">
              <a:buFont typeface="Arial" panose="020B0604020202020204" pitchFamily="34" charset="0"/>
              <a:buChar char="•"/>
            </a:pPr>
            <a:r>
              <a:rPr lang="en-US" dirty="0"/>
              <a:t>Increase gardening supply sales.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827091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370766-CC13-4DF4-AF0A-0E820B8D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57B3C4F9-03D9-4B39-9F3C-036654230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29" y="237744"/>
            <a:ext cx="8531352" cy="6382512"/>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3B61CA66-E7F4-49EC-89DC-F37EE6933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886ACB74-3D88-4CD7-B619-829D70AD4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122" y="413053"/>
            <a:ext cx="8212114" cy="6064596"/>
          </a:xfrm>
          <a:prstGeom prst="rect">
            <a:avLst/>
          </a:prstGeom>
          <a:noFill/>
          <a:ln w="6350" cap="sq" cmpd="sng" algn="ctr">
            <a:solidFill>
              <a:schemeClr val="tx1">
                <a:lumMod val="75000"/>
                <a:lumOff val="25000"/>
              </a:schemeClr>
            </a:solidFill>
            <a:prstDash val="solid"/>
            <a:miter lim="800000"/>
          </a:ln>
          <a:effectLst/>
        </p:spPr>
      </p:sp>
      <p:pic>
        <p:nvPicPr>
          <p:cNvPr id="5" name="Picture 4" descr="A screenshot of a cell phone&#10;&#10;Description generated with high confidence">
            <a:extLst>
              <a:ext uri="{FF2B5EF4-FFF2-40B4-BE49-F238E27FC236}">
                <a16:creationId xmlns:a16="http://schemas.microsoft.com/office/drawing/2014/main" id="{7FF47C7D-AA26-4471-A5CE-4310035623A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623493" y="728799"/>
            <a:ext cx="5775329" cy="5428810"/>
          </a:xfrm>
          <a:prstGeom prst="rect">
            <a:avLst/>
          </a:prstGeom>
        </p:spPr>
      </p:pic>
      <p:sp>
        <p:nvSpPr>
          <p:cNvPr id="2" name="Title 1">
            <a:extLst>
              <a:ext uri="{FF2B5EF4-FFF2-40B4-BE49-F238E27FC236}">
                <a16:creationId xmlns:a16="http://schemas.microsoft.com/office/drawing/2014/main" id="{6194EE82-05C4-4F50-927B-2D41616D2FF6}"/>
              </a:ext>
            </a:extLst>
          </p:cNvPr>
          <p:cNvSpPr>
            <a:spLocks noGrp="1"/>
          </p:cNvSpPr>
          <p:nvPr>
            <p:ph type="title"/>
          </p:nvPr>
        </p:nvSpPr>
        <p:spPr>
          <a:xfrm>
            <a:off x="9387189" y="612843"/>
            <a:ext cx="2247091" cy="1499738"/>
          </a:xfrm>
        </p:spPr>
        <p:txBody>
          <a:bodyPr anchor="b">
            <a:normAutofit/>
          </a:bodyPr>
          <a:lstStyle/>
          <a:p>
            <a:r>
              <a:rPr lang="en-US" sz="2800">
                <a:solidFill>
                  <a:srgbClr val="FFFFFF"/>
                </a:solidFill>
              </a:rPr>
              <a:t>Design Brief Cont.</a:t>
            </a:r>
          </a:p>
        </p:txBody>
      </p:sp>
      <p:sp>
        <p:nvSpPr>
          <p:cNvPr id="3" name="Content Placeholder 2">
            <a:extLst>
              <a:ext uri="{FF2B5EF4-FFF2-40B4-BE49-F238E27FC236}">
                <a16:creationId xmlns:a16="http://schemas.microsoft.com/office/drawing/2014/main" id="{BE468E62-2471-4762-B584-E686CA29925B}"/>
              </a:ext>
            </a:extLst>
          </p:cNvPr>
          <p:cNvSpPr>
            <a:spLocks noGrp="1"/>
          </p:cNvSpPr>
          <p:nvPr>
            <p:ph idx="1"/>
          </p:nvPr>
        </p:nvSpPr>
        <p:spPr>
          <a:xfrm>
            <a:off x="9387190" y="2149813"/>
            <a:ext cx="2247090" cy="4046706"/>
          </a:xfrm>
        </p:spPr>
        <p:txBody>
          <a:bodyPr>
            <a:normAutofit/>
          </a:bodyPr>
          <a:lstStyle/>
          <a:p>
            <a:r>
              <a:rPr lang="en-US" sz="1400">
                <a:solidFill>
                  <a:srgbClr val="FFFFFF"/>
                </a:solidFill>
              </a:rPr>
              <a:t>Tone of Voice</a:t>
            </a:r>
          </a:p>
          <a:p>
            <a:pPr lvl="1"/>
            <a:r>
              <a:rPr lang="en-US" sz="1400">
                <a:solidFill>
                  <a:srgbClr val="FFFFFF"/>
                </a:solidFill>
              </a:rPr>
              <a:t>Simple</a:t>
            </a:r>
          </a:p>
          <a:p>
            <a:pPr lvl="1"/>
            <a:r>
              <a:rPr lang="en-US" sz="1400">
                <a:solidFill>
                  <a:srgbClr val="FFFFFF"/>
                </a:solidFill>
              </a:rPr>
              <a:t>Informative</a:t>
            </a:r>
          </a:p>
          <a:p>
            <a:pPr lvl="1"/>
            <a:r>
              <a:rPr lang="en-US" sz="1400">
                <a:solidFill>
                  <a:srgbClr val="FFFFFF"/>
                </a:solidFill>
              </a:rPr>
              <a:t>Creative</a:t>
            </a:r>
          </a:p>
          <a:p>
            <a:r>
              <a:rPr lang="en-US" sz="1400">
                <a:solidFill>
                  <a:srgbClr val="FFFFFF"/>
                </a:solidFill>
              </a:rPr>
              <a:t>Target Audience</a:t>
            </a:r>
          </a:p>
          <a:p>
            <a:pPr lvl="1"/>
            <a:r>
              <a:rPr lang="en-US" sz="1400">
                <a:solidFill>
                  <a:srgbClr val="FFFFFF"/>
                </a:solidFill>
              </a:rPr>
              <a:t>Women</a:t>
            </a:r>
          </a:p>
          <a:p>
            <a:pPr lvl="1"/>
            <a:r>
              <a:rPr lang="en-US" sz="1400">
                <a:solidFill>
                  <a:srgbClr val="FFFFFF"/>
                </a:solidFill>
              </a:rPr>
              <a:t>40-55</a:t>
            </a:r>
          </a:p>
          <a:p>
            <a:pPr lvl="1"/>
            <a:r>
              <a:rPr lang="en-US" sz="1400">
                <a:solidFill>
                  <a:srgbClr val="FFFFFF"/>
                </a:solidFill>
              </a:rPr>
              <a:t>35k-45k/year</a:t>
            </a:r>
          </a:p>
          <a:p>
            <a:r>
              <a:rPr lang="en-US" sz="1400">
                <a:solidFill>
                  <a:srgbClr val="FFFFFF"/>
                </a:solidFill>
              </a:rPr>
              <a:t>Target Market Statement</a:t>
            </a:r>
          </a:p>
          <a:p>
            <a:pPr marL="274320" lvl="1" indent="0">
              <a:buNone/>
            </a:pPr>
            <a:endParaRPr lang="en-US" sz="1400">
              <a:solidFill>
                <a:srgbClr val="FFFFFF"/>
              </a:solidFill>
            </a:endParaRPr>
          </a:p>
        </p:txBody>
      </p:sp>
    </p:spTree>
    <p:extLst>
      <p:ext uri="{BB962C8B-B14F-4D97-AF65-F5344CB8AC3E}">
        <p14:creationId xmlns:p14="http://schemas.microsoft.com/office/powerpoint/2010/main" val="3160342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A8C6BC2-E9E2-4780-8A41-064073CD4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E70450CF-22E9-4B1D-B146-30FEE770C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5" name="Rectangle 24">
            <a:extLst>
              <a:ext uri="{FF2B5EF4-FFF2-40B4-BE49-F238E27FC236}">
                <a16:creationId xmlns:a16="http://schemas.microsoft.com/office/drawing/2014/main" id="{80238079-1F65-476A-BC6C-F2D3BD268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7" name="Rectangle 26">
            <a:extLst>
              <a:ext uri="{FF2B5EF4-FFF2-40B4-BE49-F238E27FC236}">
                <a16:creationId xmlns:a16="http://schemas.microsoft.com/office/drawing/2014/main" id="{3740C935-D2D3-4F63-A4DA-CD768BB3F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9" name="Group 28">
            <a:extLst>
              <a:ext uri="{FF2B5EF4-FFF2-40B4-BE49-F238E27FC236}">
                <a16:creationId xmlns:a16="http://schemas.microsoft.com/office/drawing/2014/main" id="{BE8D8045-0F80-4964-B591-0D599AB42D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30" name="Straight Connector 29">
              <a:extLst>
                <a:ext uri="{FF2B5EF4-FFF2-40B4-BE49-F238E27FC236}">
                  <a16:creationId xmlns:a16="http://schemas.microsoft.com/office/drawing/2014/main" id="{AF8A5889-0EE6-4E19-98FE-29F79E987B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B0FE4C3-64BE-4A2B-818D-4D84479344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4670D04-30D8-487E-A3F4-0655E48016D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3A4549E9-85DD-4661-A923-CF6B9D1803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useBgFill="1">
        <p:nvSpPr>
          <p:cNvPr id="36" name="Rectangle 35">
            <a:extLst>
              <a:ext uri="{FF2B5EF4-FFF2-40B4-BE49-F238E27FC236}">
                <a16:creationId xmlns:a16="http://schemas.microsoft.com/office/drawing/2014/main" id="{5181F7DC-0A43-4987-B857-D2A19AC9F6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75873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descr="A screenshot of a social media post&#10;&#10;Description generated with very high confidence">
            <a:extLst>
              <a:ext uri="{FF2B5EF4-FFF2-40B4-BE49-F238E27FC236}">
                <a16:creationId xmlns:a16="http://schemas.microsoft.com/office/drawing/2014/main" id="{39FB80E8-7DC8-4333-A5EB-86F887C66945}"/>
              </a:ext>
            </a:extLst>
          </p:cNvPr>
          <p:cNvPicPr>
            <a:picLocks noChangeAspect="1"/>
          </p:cNvPicPr>
          <p:nvPr/>
        </p:nvPicPr>
        <p:blipFill>
          <a:blip r:embed="rId4"/>
          <a:stretch>
            <a:fillRect/>
          </a:stretch>
        </p:blipFill>
        <p:spPr>
          <a:xfrm>
            <a:off x="1044117" y="645106"/>
            <a:ext cx="4649776" cy="5564663"/>
          </a:xfrm>
          <a:prstGeom prst="rect">
            <a:avLst/>
          </a:prstGeom>
        </p:spPr>
      </p:pic>
      <p:sp>
        <p:nvSpPr>
          <p:cNvPr id="38" name="Rectangle 37">
            <a:extLst>
              <a:ext uri="{FF2B5EF4-FFF2-40B4-BE49-F238E27FC236}">
                <a16:creationId xmlns:a16="http://schemas.microsoft.com/office/drawing/2014/main" id="{24B17C33-E740-4B58-ADBE-D6598E6D6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4"/>
            <a:ext cx="4143830" cy="5566305"/>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40" name="Rectangle 39">
            <a:extLst>
              <a:ext uri="{FF2B5EF4-FFF2-40B4-BE49-F238E27FC236}">
                <a16:creationId xmlns:a16="http://schemas.microsoft.com/office/drawing/2014/main" id="{080E36AF-88FA-4DA2-9F9B-F1DE8D55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860"/>
            <a:ext cx="3813048" cy="5239512"/>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42" name="Rectangle 41">
            <a:extLst>
              <a:ext uri="{FF2B5EF4-FFF2-40B4-BE49-F238E27FC236}">
                <a16:creationId xmlns:a16="http://schemas.microsoft.com/office/drawing/2014/main" id="{9E2CCF2E-F7FE-4DA8-BA9A-EA7952BC5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768" y="640856"/>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4" name="Straight Connector 43">
            <a:extLst>
              <a:ext uri="{FF2B5EF4-FFF2-40B4-BE49-F238E27FC236}">
                <a16:creationId xmlns:a16="http://schemas.microsoft.com/office/drawing/2014/main" id="{78C5C3BF-BADE-4F84-878B-290951372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54306AE-3D57-4C23-A48D-DCA3A2486F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0970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6F5604B-C637-4E46-8ECD-BFD654710E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63675C3-2512-44F3-A15C-2FFAD7C0316A}"/>
              </a:ext>
            </a:extLst>
          </p:cNvPr>
          <p:cNvSpPr>
            <a:spLocks noGrp="1"/>
          </p:cNvSpPr>
          <p:nvPr>
            <p:ph type="title"/>
          </p:nvPr>
        </p:nvSpPr>
        <p:spPr>
          <a:xfrm>
            <a:off x="7957225" y="1559768"/>
            <a:ext cx="2978281" cy="3135379"/>
          </a:xfrm>
        </p:spPr>
        <p:txBody>
          <a:bodyPr vert="horz" lIns="91440" tIns="45720" rIns="91440" bIns="45720" rtlCol="0" anchor="ctr">
            <a:normAutofit/>
          </a:bodyPr>
          <a:lstStyle/>
          <a:p>
            <a:pPr algn="ctr">
              <a:lnSpc>
                <a:spcPct val="83000"/>
              </a:lnSpc>
            </a:pPr>
            <a:r>
              <a:rPr lang="en-US" cap="all" spc="-100"/>
              <a:t>Memo</a:t>
            </a:r>
          </a:p>
        </p:txBody>
      </p:sp>
    </p:spTree>
    <p:extLst>
      <p:ext uri="{BB962C8B-B14F-4D97-AF65-F5344CB8AC3E}">
        <p14:creationId xmlns:p14="http://schemas.microsoft.com/office/powerpoint/2010/main" val="2560447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64000">
              <a:schemeClr val="accent5">
                <a:lumMod val="95000"/>
                <a:lumOff val="5000"/>
              </a:schemeClr>
            </a:gs>
            <a:gs pos="100000">
              <a:schemeClr val="accent5">
                <a:lumMod val="6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72EAA-3754-4407-9C19-5D404B078EB2}"/>
              </a:ext>
            </a:extLst>
          </p:cNvPr>
          <p:cNvSpPr>
            <a:spLocks noGrp="1"/>
          </p:cNvSpPr>
          <p:nvPr>
            <p:ph type="title"/>
          </p:nvPr>
        </p:nvSpPr>
        <p:spPr/>
        <p:txBody>
          <a:bodyPr/>
          <a:lstStyle/>
          <a:p>
            <a:r>
              <a:rPr lang="en-US" dirty="0"/>
              <a:t>Concept 1-Focus on Flowers</a:t>
            </a:r>
          </a:p>
        </p:txBody>
      </p:sp>
      <p:pic>
        <p:nvPicPr>
          <p:cNvPr id="4" name="Content Placeholder 3">
            <a:extLst>
              <a:ext uri="{FF2B5EF4-FFF2-40B4-BE49-F238E27FC236}">
                <a16:creationId xmlns:a16="http://schemas.microsoft.com/office/drawing/2014/main" id="{B74F9942-3281-44ED-A7C8-D7690F647A25}"/>
              </a:ext>
            </a:extLst>
          </p:cNvPr>
          <p:cNvPicPr>
            <a:picLocks noGrp="1" noChangeAspect="1"/>
          </p:cNvPicPr>
          <p:nvPr>
            <p:ph idx="1"/>
          </p:nvPr>
        </p:nvPicPr>
        <p:blipFill>
          <a:blip r:embed="rId3"/>
          <a:stretch>
            <a:fillRect/>
          </a:stretch>
        </p:blipFill>
        <p:spPr>
          <a:xfrm>
            <a:off x="700584" y="2461846"/>
            <a:ext cx="10790832" cy="2755106"/>
          </a:xfrm>
          <a:prstGeom prst="rect">
            <a:avLst/>
          </a:prstGeom>
          <a:effectLst>
            <a:glow rad="520700">
              <a:schemeClr val="accent1">
                <a:alpha val="40000"/>
              </a:schemeClr>
            </a:glow>
          </a:effectLst>
        </p:spPr>
      </p:pic>
    </p:spTree>
    <p:extLst>
      <p:ext uri="{BB962C8B-B14F-4D97-AF65-F5344CB8AC3E}">
        <p14:creationId xmlns:p14="http://schemas.microsoft.com/office/powerpoint/2010/main" val="1095462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0CADE-00C3-4789-ADB1-875889AEE0B3}"/>
              </a:ext>
            </a:extLst>
          </p:cNvPr>
          <p:cNvSpPr>
            <a:spLocks noGrp="1"/>
          </p:cNvSpPr>
          <p:nvPr>
            <p:ph type="title"/>
          </p:nvPr>
        </p:nvSpPr>
        <p:spPr/>
        <p:txBody>
          <a:bodyPr>
            <a:normAutofit fontScale="90000"/>
          </a:bodyPr>
          <a:lstStyle/>
          <a:p>
            <a:r>
              <a:rPr lang="en-US" dirty="0">
                <a:solidFill>
                  <a:schemeClr val="accent6">
                    <a:lumMod val="75000"/>
                  </a:schemeClr>
                </a:solidFill>
              </a:rPr>
              <a:t>Concept 2-Focus on Gardening Supplies</a:t>
            </a:r>
          </a:p>
        </p:txBody>
      </p:sp>
      <p:pic>
        <p:nvPicPr>
          <p:cNvPr id="4" name="Content Placeholder 3">
            <a:extLst>
              <a:ext uri="{FF2B5EF4-FFF2-40B4-BE49-F238E27FC236}">
                <a16:creationId xmlns:a16="http://schemas.microsoft.com/office/drawing/2014/main" id="{CAD7B313-B574-4C22-896D-4B2320021E29}"/>
              </a:ext>
            </a:extLst>
          </p:cNvPr>
          <p:cNvPicPr>
            <a:picLocks noGrp="1" noChangeAspect="1"/>
          </p:cNvPicPr>
          <p:nvPr>
            <p:ph idx="1"/>
          </p:nvPr>
        </p:nvPicPr>
        <p:blipFill>
          <a:blip r:embed="rId3"/>
          <a:stretch>
            <a:fillRect/>
          </a:stretch>
        </p:blipFill>
        <p:spPr>
          <a:xfrm>
            <a:off x="506837" y="2532185"/>
            <a:ext cx="11178325" cy="288845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52438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54737801-B9D6-4A08-BD77-23010A802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25FABD39-C757-461E-A681-DC2736484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572613"/>
            <a:ext cx="11281609" cy="2396079"/>
          </a:xfrm>
          <a:prstGeom prst="rect">
            <a:avLst/>
          </a:prstGeom>
          <a:solidFill>
            <a:schemeClr val="accent1"/>
          </a:solidFill>
          <a:ln w="6350" cap="flat" cmpd="sng" algn="ctr">
            <a:noFill/>
            <a:prstDash val="solid"/>
          </a:ln>
          <a:effectLst>
            <a:outerShdw blurRad="50800" algn="ctr" rotWithShape="0">
              <a:prstClr val="black">
                <a:alpha val="66000"/>
              </a:prstClr>
            </a:outerShdw>
            <a:softEdge rad="0"/>
          </a:effectLst>
        </p:spPr>
      </p:sp>
      <p:sp>
        <p:nvSpPr>
          <p:cNvPr id="18" name="Rectangle 11">
            <a:extLst>
              <a:ext uri="{FF2B5EF4-FFF2-40B4-BE49-F238E27FC236}">
                <a16:creationId xmlns:a16="http://schemas.microsoft.com/office/drawing/2014/main" id="{2DF424F5-8D5C-46C0-A1B0-AF34E0350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737380"/>
            <a:ext cx="10954512" cy="2066544"/>
          </a:xfrm>
          <a:prstGeom prst="rect">
            <a:avLst/>
          </a:prstGeom>
          <a:noFill/>
          <a:ln w="6350" cap="sq" cmpd="sng" algn="ctr">
            <a:solidFill>
              <a:srgbClr val="FFFFFF"/>
            </a:solidFill>
            <a:prstDash val="solid"/>
            <a:miter lim="800000"/>
          </a:ln>
          <a:effectLst/>
        </p:spPr>
      </p:sp>
      <p:sp>
        <p:nvSpPr>
          <p:cNvPr id="2" name="Title 1">
            <a:extLst>
              <a:ext uri="{FF2B5EF4-FFF2-40B4-BE49-F238E27FC236}">
                <a16:creationId xmlns:a16="http://schemas.microsoft.com/office/drawing/2014/main" id="{9723FD7A-4FBF-445C-B01D-FFB3AE33BA66}"/>
              </a:ext>
            </a:extLst>
          </p:cNvPr>
          <p:cNvSpPr>
            <a:spLocks noGrp="1"/>
          </p:cNvSpPr>
          <p:nvPr>
            <p:ph type="title"/>
          </p:nvPr>
        </p:nvSpPr>
        <p:spPr>
          <a:xfrm>
            <a:off x="1066800" y="1089090"/>
            <a:ext cx="10058400" cy="1371600"/>
          </a:xfrm>
        </p:spPr>
        <p:txBody>
          <a:bodyPr>
            <a:normAutofit/>
          </a:bodyPr>
          <a:lstStyle/>
          <a:p>
            <a:pPr algn="ctr"/>
            <a:r>
              <a:rPr lang="en-US" dirty="0">
                <a:solidFill>
                  <a:srgbClr val="FFFFFF"/>
                </a:solidFill>
              </a:rPr>
              <a:t>Concept 3-Focus on Garden</a:t>
            </a:r>
          </a:p>
        </p:txBody>
      </p:sp>
      <p:pic>
        <p:nvPicPr>
          <p:cNvPr id="4" name="Content Placeholder 3">
            <a:extLst>
              <a:ext uri="{FF2B5EF4-FFF2-40B4-BE49-F238E27FC236}">
                <a16:creationId xmlns:a16="http://schemas.microsoft.com/office/drawing/2014/main" id="{935EE528-7897-4C87-A7FD-CB5126B3C197}"/>
              </a:ext>
            </a:extLst>
          </p:cNvPr>
          <p:cNvPicPr>
            <a:picLocks noGrp="1" noChangeAspect="1"/>
          </p:cNvPicPr>
          <p:nvPr>
            <p:ph idx="1"/>
          </p:nvPr>
        </p:nvPicPr>
        <p:blipFill>
          <a:blip r:embed="rId3"/>
          <a:stretch>
            <a:fillRect/>
          </a:stretch>
        </p:blipFill>
        <p:spPr>
          <a:xfrm>
            <a:off x="1355847" y="3541305"/>
            <a:ext cx="9769353" cy="24036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50051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1">
            <a:extLst>
              <a:ext uri="{FF2B5EF4-FFF2-40B4-BE49-F238E27FC236}">
                <a16:creationId xmlns:a16="http://schemas.microsoft.com/office/drawing/2014/main" id="{C57A5A07-BD22-4F80-854F-E024657AA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5" name="Rectangle 13">
            <a:extLst>
              <a:ext uri="{FF2B5EF4-FFF2-40B4-BE49-F238E27FC236}">
                <a16:creationId xmlns:a16="http://schemas.microsoft.com/office/drawing/2014/main" id="{5F1FE872-DCA3-41F3-AF92-FC8C2243B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753652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15">
            <a:extLst>
              <a:ext uri="{FF2B5EF4-FFF2-40B4-BE49-F238E27FC236}">
                <a16:creationId xmlns:a16="http://schemas.microsoft.com/office/drawing/2014/main" id="{B4D8C55E-CEA0-4ED9-9A17-FEFA66C95C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402" y="438538"/>
            <a:ext cx="6710184" cy="6002060"/>
          </a:xfrm>
          <a:prstGeom prst="rect">
            <a:avLst/>
          </a:prstGeom>
          <a:solidFill>
            <a:schemeClr val="bg2"/>
          </a:solidFill>
          <a:ln w="6350" cap="flat" cmpd="sng" algn="ctr">
            <a:solidFill>
              <a:schemeClr val="bg1">
                <a:lumMod val="75000"/>
                <a:lumOff val="25000"/>
              </a:schemeClr>
            </a:solidFill>
            <a:prstDash val="solid"/>
          </a:ln>
          <a:effectLst>
            <a:softEdge rad="0"/>
          </a:effectLst>
        </p:spPr>
      </p:sp>
      <p:sp>
        <p:nvSpPr>
          <p:cNvPr id="27" name="Rectangle 17">
            <a:extLst>
              <a:ext uri="{FF2B5EF4-FFF2-40B4-BE49-F238E27FC236}">
                <a16:creationId xmlns:a16="http://schemas.microsoft.com/office/drawing/2014/main" id="{A310ABCD-C34B-42D1-9BEB-47755A3EA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650014"/>
            <a:ext cx="3367217"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newspaper&#10;&#10;Description generated with high confidence">
            <a:extLst>
              <a:ext uri="{FF2B5EF4-FFF2-40B4-BE49-F238E27FC236}">
                <a16:creationId xmlns:a16="http://schemas.microsoft.com/office/drawing/2014/main" id="{F1BE0E89-8530-41F8-9866-C5CB93BC2014}"/>
              </a:ext>
            </a:extLst>
          </p:cNvPr>
          <p:cNvPicPr>
            <a:picLocks noChangeAspect="1"/>
          </p:cNvPicPr>
          <p:nvPr/>
        </p:nvPicPr>
        <p:blipFill>
          <a:blip r:embed="rId3"/>
          <a:stretch>
            <a:fillRect/>
          </a:stretch>
        </p:blipFill>
        <p:spPr>
          <a:xfrm>
            <a:off x="1201580" y="810881"/>
            <a:ext cx="2238457" cy="2945339"/>
          </a:xfrm>
          <a:prstGeom prst="rect">
            <a:avLst/>
          </a:prstGeom>
        </p:spPr>
      </p:pic>
      <p:sp>
        <p:nvSpPr>
          <p:cNvPr id="28" name="Rectangle 19">
            <a:extLst>
              <a:ext uri="{FF2B5EF4-FFF2-40B4-BE49-F238E27FC236}">
                <a16:creationId xmlns:a16="http://schemas.microsoft.com/office/drawing/2014/main" id="{F38AB6A2-89F7-43B5-B608-50DFC740D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650014"/>
            <a:ext cx="2765758" cy="21367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social media post&#10;&#10;Description generated with very high confidence">
            <a:extLst>
              <a:ext uri="{FF2B5EF4-FFF2-40B4-BE49-F238E27FC236}">
                <a16:creationId xmlns:a16="http://schemas.microsoft.com/office/drawing/2014/main" id="{56DAF981-B397-4CE6-9D13-9DCD04FD335E}"/>
              </a:ext>
            </a:extLst>
          </p:cNvPr>
          <p:cNvPicPr>
            <a:picLocks noChangeAspect="1"/>
          </p:cNvPicPr>
          <p:nvPr/>
        </p:nvPicPr>
        <p:blipFill>
          <a:blip r:embed="rId4"/>
          <a:stretch>
            <a:fillRect/>
          </a:stretch>
        </p:blipFill>
        <p:spPr>
          <a:xfrm>
            <a:off x="4622907" y="810882"/>
            <a:ext cx="1835518" cy="1812575"/>
          </a:xfrm>
          <a:prstGeom prst="rect">
            <a:avLst/>
          </a:prstGeom>
        </p:spPr>
      </p:pic>
      <p:sp>
        <p:nvSpPr>
          <p:cNvPr id="22" name="Rectangle 21">
            <a:extLst>
              <a:ext uri="{FF2B5EF4-FFF2-40B4-BE49-F238E27FC236}">
                <a16:creationId xmlns:a16="http://schemas.microsoft.com/office/drawing/2014/main" id="{06585B74-DAF6-470E-B2F3-B5530A709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4088215"/>
            <a:ext cx="3367217" cy="2124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generated with very high confidence">
            <a:extLst>
              <a:ext uri="{FF2B5EF4-FFF2-40B4-BE49-F238E27FC236}">
                <a16:creationId xmlns:a16="http://schemas.microsoft.com/office/drawing/2014/main" id="{7316DD4C-01BF-4FEE-90AD-270E4CA2D9B6}"/>
              </a:ext>
            </a:extLst>
          </p:cNvPr>
          <p:cNvPicPr>
            <a:picLocks noChangeAspect="1"/>
          </p:cNvPicPr>
          <p:nvPr/>
        </p:nvPicPr>
        <p:blipFill>
          <a:blip r:embed="rId5"/>
          <a:stretch>
            <a:fillRect/>
          </a:stretch>
        </p:blipFill>
        <p:spPr>
          <a:xfrm>
            <a:off x="1115398" y="4279769"/>
            <a:ext cx="2410821" cy="1762038"/>
          </a:xfrm>
          <a:prstGeom prst="rect">
            <a:avLst/>
          </a:prstGeom>
        </p:spPr>
      </p:pic>
      <p:sp>
        <p:nvSpPr>
          <p:cNvPr id="24" name="Rectangle 23">
            <a:extLst>
              <a:ext uri="{FF2B5EF4-FFF2-40B4-BE49-F238E27FC236}">
                <a16:creationId xmlns:a16="http://schemas.microsoft.com/office/drawing/2014/main" id="{30BAD96F-CE2F-4682-99B8-0DD9E6AE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2947051"/>
            <a:ext cx="2765758"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ell phone&#10;&#10;Description generated with very high confidence">
            <a:extLst>
              <a:ext uri="{FF2B5EF4-FFF2-40B4-BE49-F238E27FC236}">
                <a16:creationId xmlns:a16="http://schemas.microsoft.com/office/drawing/2014/main" id="{8ACF89D5-E8BD-4D47-8A3F-8FA5CFD6FD7C}"/>
              </a:ext>
            </a:extLst>
          </p:cNvPr>
          <p:cNvPicPr>
            <a:picLocks noChangeAspect="1"/>
          </p:cNvPicPr>
          <p:nvPr/>
        </p:nvPicPr>
        <p:blipFill>
          <a:blip r:embed="rId6"/>
          <a:stretch>
            <a:fillRect/>
          </a:stretch>
        </p:blipFill>
        <p:spPr>
          <a:xfrm>
            <a:off x="4464603" y="3096468"/>
            <a:ext cx="2152126" cy="2956302"/>
          </a:xfrm>
          <a:prstGeom prst="rect">
            <a:avLst/>
          </a:prstGeom>
        </p:spPr>
      </p:pic>
      <p:sp>
        <p:nvSpPr>
          <p:cNvPr id="2" name="Title 1">
            <a:extLst>
              <a:ext uri="{FF2B5EF4-FFF2-40B4-BE49-F238E27FC236}">
                <a16:creationId xmlns:a16="http://schemas.microsoft.com/office/drawing/2014/main" id="{9F44C364-4375-4B9C-913A-738410679D27}"/>
              </a:ext>
            </a:extLst>
          </p:cNvPr>
          <p:cNvSpPr>
            <a:spLocks noGrp="1"/>
          </p:cNvSpPr>
          <p:nvPr>
            <p:ph type="title"/>
          </p:nvPr>
        </p:nvSpPr>
        <p:spPr>
          <a:xfrm>
            <a:off x="8014996" y="642594"/>
            <a:ext cx="3732244" cy="1371600"/>
          </a:xfrm>
        </p:spPr>
        <p:txBody>
          <a:bodyPr>
            <a:normAutofit/>
          </a:bodyPr>
          <a:lstStyle/>
          <a:p>
            <a:r>
              <a:rPr lang="en-US" sz="4400">
                <a:solidFill>
                  <a:srgbClr val="FFFFFF"/>
                </a:solidFill>
              </a:rPr>
              <a:t>Media Choices</a:t>
            </a:r>
          </a:p>
        </p:txBody>
      </p:sp>
      <p:sp>
        <p:nvSpPr>
          <p:cNvPr id="3" name="Content Placeholder 2">
            <a:extLst>
              <a:ext uri="{FF2B5EF4-FFF2-40B4-BE49-F238E27FC236}">
                <a16:creationId xmlns:a16="http://schemas.microsoft.com/office/drawing/2014/main" id="{C02C8B47-112D-48A9-9D77-015EB1C608F4}"/>
              </a:ext>
            </a:extLst>
          </p:cNvPr>
          <p:cNvSpPr>
            <a:spLocks noGrp="1"/>
          </p:cNvSpPr>
          <p:nvPr>
            <p:ph idx="1"/>
          </p:nvPr>
        </p:nvSpPr>
        <p:spPr>
          <a:xfrm>
            <a:off x="8014995" y="2103119"/>
            <a:ext cx="3732245" cy="4109953"/>
          </a:xfrm>
        </p:spPr>
        <p:txBody>
          <a:bodyPr>
            <a:normAutofit/>
          </a:bodyPr>
          <a:lstStyle/>
          <a:p>
            <a:r>
              <a:rPr lang="en-US" sz="1600">
                <a:solidFill>
                  <a:srgbClr val="FFFFFF"/>
                </a:solidFill>
              </a:rPr>
              <a:t>Campaigns</a:t>
            </a:r>
          </a:p>
          <a:p>
            <a:r>
              <a:rPr lang="en-US" sz="1600">
                <a:solidFill>
                  <a:srgbClr val="FFFFFF"/>
                </a:solidFill>
              </a:rPr>
              <a:t>Media Used</a:t>
            </a:r>
          </a:p>
          <a:p>
            <a:r>
              <a:rPr lang="en-US" sz="1600">
                <a:solidFill>
                  <a:srgbClr val="FFFFFF"/>
                </a:solidFill>
              </a:rPr>
              <a:t>Pricing</a:t>
            </a:r>
          </a:p>
        </p:txBody>
      </p:sp>
    </p:spTree>
    <p:extLst>
      <p:ext uri="{BB962C8B-B14F-4D97-AF65-F5344CB8AC3E}">
        <p14:creationId xmlns:p14="http://schemas.microsoft.com/office/powerpoint/2010/main" val="2161639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742A5F-E0E4-49B9-947A-D0158627F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4169D8A-49ED-4849-B778-0475EF373B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165" y="282258"/>
            <a:ext cx="5617029" cy="63238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4BBEC7D-2853-4D0C-9239-541F862C15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15771" y="282258"/>
            <a:ext cx="1846073" cy="27808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ACA3A81-3664-42EF-A8EC-40B40A51E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3957" y="4194827"/>
            <a:ext cx="2071742" cy="24112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ign&#10;&#10;Description generated with very high confidence">
            <a:extLst>
              <a:ext uri="{FF2B5EF4-FFF2-40B4-BE49-F238E27FC236}">
                <a16:creationId xmlns:a16="http://schemas.microsoft.com/office/drawing/2014/main" id="{9CF06C71-61C5-4E4F-A35D-B067A9A9E78D}"/>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1" b="8619"/>
          <a:stretch/>
        </p:blipFill>
        <p:spPr>
          <a:xfrm>
            <a:off x="8245165" y="3209731"/>
            <a:ext cx="3716680" cy="3396343"/>
          </a:xfrm>
          <a:prstGeom prst="rect">
            <a:avLst/>
          </a:prstGeom>
        </p:spPr>
      </p:pic>
      <p:pic>
        <p:nvPicPr>
          <p:cNvPr id="8" name="Picture 7" descr="A close up of a logo&#10;&#10;Description generated with high confidence">
            <a:extLst>
              <a:ext uri="{FF2B5EF4-FFF2-40B4-BE49-F238E27FC236}">
                <a16:creationId xmlns:a16="http://schemas.microsoft.com/office/drawing/2014/main" id="{63927923-7C11-45AF-B5E0-FF1F87AC5151}"/>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5071" r="-4" b="-4"/>
          <a:stretch/>
        </p:blipFill>
        <p:spPr>
          <a:xfrm>
            <a:off x="6013956" y="282258"/>
            <a:ext cx="3950144" cy="3749831"/>
          </a:xfrm>
          <a:custGeom>
            <a:avLst/>
            <a:gdLst>
              <a:gd name="connsiteX0" fmla="*/ 0 w 3950144"/>
              <a:gd name="connsiteY0" fmla="*/ 0 h 3749831"/>
              <a:gd name="connsiteX1" fmla="*/ 3950144 w 3950144"/>
              <a:gd name="connsiteY1" fmla="*/ 0 h 3749831"/>
              <a:gd name="connsiteX2" fmla="*/ 3950144 w 3950144"/>
              <a:gd name="connsiteY2" fmla="*/ 2780881 h 3749831"/>
              <a:gd name="connsiteX3" fmla="*/ 2071742 w 3950144"/>
              <a:gd name="connsiteY3" fmla="*/ 2780881 h 3749831"/>
              <a:gd name="connsiteX4" fmla="*/ 2071742 w 3950144"/>
              <a:gd name="connsiteY4" fmla="*/ 3749831 h 3749831"/>
              <a:gd name="connsiteX5" fmla="*/ 0 w 3950144"/>
              <a:gd name="connsiteY5" fmla="*/ 3749831 h 374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0144" h="3749831">
                <a:moveTo>
                  <a:pt x="0" y="0"/>
                </a:moveTo>
                <a:lnTo>
                  <a:pt x="3950144" y="0"/>
                </a:lnTo>
                <a:lnTo>
                  <a:pt x="3950144" y="2780881"/>
                </a:lnTo>
                <a:lnTo>
                  <a:pt x="2071742" y="2780881"/>
                </a:lnTo>
                <a:lnTo>
                  <a:pt x="2071742" y="3749831"/>
                </a:lnTo>
                <a:lnTo>
                  <a:pt x="0" y="3749831"/>
                </a:lnTo>
                <a:close/>
              </a:path>
            </a:pathLst>
          </a:custGeom>
        </p:spPr>
      </p:pic>
      <p:sp>
        <p:nvSpPr>
          <p:cNvPr id="2" name="Title 1">
            <a:extLst>
              <a:ext uri="{FF2B5EF4-FFF2-40B4-BE49-F238E27FC236}">
                <a16:creationId xmlns:a16="http://schemas.microsoft.com/office/drawing/2014/main" id="{08D8CA65-4669-4551-A124-AEA4C1BA1FBC}"/>
              </a:ext>
            </a:extLst>
          </p:cNvPr>
          <p:cNvSpPr>
            <a:spLocks noGrp="1"/>
          </p:cNvSpPr>
          <p:nvPr>
            <p:ph type="title"/>
          </p:nvPr>
        </p:nvSpPr>
        <p:spPr>
          <a:xfrm>
            <a:off x="737486" y="727626"/>
            <a:ext cx="4602152" cy="1718225"/>
          </a:xfrm>
        </p:spPr>
        <p:txBody>
          <a:bodyPr>
            <a:normAutofit/>
          </a:bodyPr>
          <a:lstStyle/>
          <a:p>
            <a:r>
              <a:rPr lang="en-US"/>
              <a:t>Research Plan</a:t>
            </a:r>
          </a:p>
        </p:txBody>
      </p:sp>
      <p:sp>
        <p:nvSpPr>
          <p:cNvPr id="3" name="Content Placeholder 2">
            <a:extLst>
              <a:ext uri="{FF2B5EF4-FFF2-40B4-BE49-F238E27FC236}">
                <a16:creationId xmlns:a16="http://schemas.microsoft.com/office/drawing/2014/main" id="{AE40AB32-53DD-45D5-83FF-BC13003A4E93}"/>
              </a:ext>
            </a:extLst>
          </p:cNvPr>
          <p:cNvSpPr>
            <a:spLocks noGrp="1"/>
          </p:cNvSpPr>
          <p:nvPr>
            <p:ph idx="1"/>
          </p:nvPr>
        </p:nvSpPr>
        <p:spPr>
          <a:xfrm>
            <a:off x="737486" y="2538919"/>
            <a:ext cx="4602152" cy="3596880"/>
          </a:xfrm>
        </p:spPr>
        <p:txBody>
          <a:bodyPr>
            <a:normAutofit/>
          </a:bodyPr>
          <a:lstStyle/>
          <a:p>
            <a:r>
              <a:rPr lang="en-US" dirty="0"/>
              <a:t>Precampaign testing</a:t>
            </a:r>
          </a:p>
          <a:p>
            <a:r>
              <a:rPr lang="en-US" dirty="0"/>
              <a:t>Focus Group</a:t>
            </a:r>
          </a:p>
        </p:txBody>
      </p:sp>
    </p:spTree>
    <p:extLst>
      <p:ext uri="{BB962C8B-B14F-4D97-AF65-F5344CB8AC3E}">
        <p14:creationId xmlns:p14="http://schemas.microsoft.com/office/powerpoint/2010/main" val="2606688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CA77D26-3D82-403F-B742-A0E420FA5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B78FC97-FCCE-438D-8E25-6D89252875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753652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1F6A267-5C72-4488-9223-742FACED6D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402" y="438538"/>
            <a:ext cx="6710184" cy="6002060"/>
          </a:xfrm>
          <a:prstGeom prst="rect">
            <a:avLst/>
          </a:prstGeom>
          <a:solidFill>
            <a:schemeClr val="bg2"/>
          </a:solidFill>
          <a:ln w="6350" cap="flat" cmpd="sng" algn="ctr">
            <a:noFill/>
            <a:prstDash val="solid"/>
          </a:ln>
          <a:effectLst>
            <a:outerShdw blurRad="50800" algn="ctr" rotWithShape="0">
              <a:prstClr val="black">
                <a:alpha val="66000"/>
              </a:prstClr>
            </a:outerShdw>
            <a:softEdge rad="0"/>
          </a:effectLst>
        </p:spPr>
      </p:sp>
      <p:sp>
        <p:nvSpPr>
          <p:cNvPr id="22" name="Rectangle 21">
            <a:extLst>
              <a:ext uri="{FF2B5EF4-FFF2-40B4-BE49-F238E27FC236}">
                <a16:creationId xmlns:a16="http://schemas.microsoft.com/office/drawing/2014/main" id="{22F0C59D-907A-441E-8CE5-95035F01B0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650014"/>
            <a:ext cx="3367217"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0FC37EA-F377-4FB8-874C-9501EAC2C744}"/>
              </a:ext>
            </a:extLst>
          </p:cNvPr>
          <p:cNvPicPr>
            <a:picLocks noChangeAspect="1"/>
          </p:cNvPicPr>
          <p:nvPr/>
        </p:nvPicPr>
        <p:blipFill>
          <a:blip r:embed="rId3"/>
          <a:stretch>
            <a:fillRect/>
          </a:stretch>
        </p:blipFill>
        <p:spPr>
          <a:xfrm>
            <a:off x="798460" y="1244548"/>
            <a:ext cx="3044697" cy="2078005"/>
          </a:xfrm>
          <a:prstGeom prst="rect">
            <a:avLst/>
          </a:prstGeom>
        </p:spPr>
      </p:pic>
      <p:sp>
        <p:nvSpPr>
          <p:cNvPr id="24" name="Rectangle 23">
            <a:extLst>
              <a:ext uri="{FF2B5EF4-FFF2-40B4-BE49-F238E27FC236}">
                <a16:creationId xmlns:a16="http://schemas.microsoft.com/office/drawing/2014/main" id="{37AAD26B-22E2-4362-8EEA-2B8520B792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5" y="650015"/>
            <a:ext cx="2765758" cy="21426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7A50B68-238F-4BEA-812B-C03BC0BE4C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4088215"/>
            <a:ext cx="3367217" cy="2124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mirror&#10;&#10;Description generated with high confidence">
            <a:extLst>
              <a:ext uri="{FF2B5EF4-FFF2-40B4-BE49-F238E27FC236}">
                <a16:creationId xmlns:a16="http://schemas.microsoft.com/office/drawing/2014/main" id="{B6747FFC-BEFA-4399-A255-296DAB74BD9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00930" y="4279769"/>
            <a:ext cx="2639757" cy="1762038"/>
          </a:xfrm>
          <a:prstGeom prst="rect">
            <a:avLst/>
          </a:prstGeom>
        </p:spPr>
      </p:pic>
      <p:sp>
        <p:nvSpPr>
          <p:cNvPr id="28" name="Rectangle 27">
            <a:extLst>
              <a:ext uri="{FF2B5EF4-FFF2-40B4-BE49-F238E27FC236}">
                <a16:creationId xmlns:a16="http://schemas.microsoft.com/office/drawing/2014/main" id="{A2F74D0D-6C57-4727-80FE-923D61AF2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2947051"/>
            <a:ext cx="2765758"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E826ED4-7E92-43AA-8768-6E737316F2DD}"/>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323497" y="3655656"/>
            <a:ext cx="2434338" cy="1837925"/>
          </a:xfrm>
          <a:prstGeom prst="rect">
            <a:avLst/>
          </a:prstGeom>
        </p:spPr>
      </p:pic>
      <p:sp>
        <p:nvSpPr>
          <p:cNvPr id="2" name="Title 1">
            <a:extLst>
              <a:ext uri="{FF2B5EF4-FFF2-40B4-BE49-F238E27FC236}">
                <a16:creationId xmlns:a16="http://schemas.microsoft.com/office/drawing/2014/main" id="{E66F19B9-98BB-40C8-A426-4A6761B20BCA}"/>
              </a:ext>
            </a:extLst>
          </p:cNvPr>
          <p:cNvSpPr>
            <a:spLocks noGrp="1"/>
          </p:cNvSpPr>
          <p:nvPr>
            <p:ph type="title"/>
          </p:nvPr>
        </p:nvSpPr>
        <p:spPr>
          <a:xfrm>
            <a:off x="8014996" y="642594"/>
            <a:ext cx="3732244" cy="1371600"/>
          </a:xfrm>
        </p:spPr>
        <p:txBody>
          <a:bodyPr>
            <a:normAutofit/>
          </a:bodyPr>
          <a:lstStyle/>
          <a:p>
            <a:r>
              <a:rPr lang="en-US" sz="4400">
                <a:solidFill>
                  <a:srgbClr val="FFFFFF"/>
                </a:solidFill>
              </a:rPr>
              <a:t>Focus Group</a:t>
            </a:r>
          </a:p>
        </p:txBody>
      </p:sp>
      <p:sp>
        <p:nvSpPr>
          <p:cNvPr id="3" name="Content Placeholder 2">
            <a:extLst>
              <a:ext uri="{FF2B5EF4-FFF2-40B4-BE49-F238E27FC236}">
                <a16:creationId xmlns:a16="http://schemas.microsoft.com/office/drawing/2014/main" id="{51162C7D-0BD6-4630-9B64-88386E3F5E02}"/>
              </a:ext>
            </a:extLst>
          </p:cNvPr>
          <p:cNvSpPr>
            <a:spLocks noGrp="1"/>
          </p:cNvSpPr>
          <p:nvPr>
            <p:ph idx="1"/>
          </p:nvPr>
        </p:nvSpPr>
        <p:spPr>
          <a:xfrm>
            <a:off x="8014995" y="2103119"/>
            <a:ext cx="3732245" cy="4109953"/>
          </a:xfrm>
        </p:spPr>
        <p:txBody>
          <a:bodyPr>
            <a:normAutofit/>
          </a:bodyPr>
          <a:lstStyle/>
          <a:p>
            <a:r>
              <a:rPr lang="en-US">
                <a:solidFill>
                  <a:srgbClr val="FFFFFF"/>
                </a:solidFill>
              </a:rPr>
              <a:t>Participant Profile</a:t>
            </a:r>
          </a:p>
          <a:p>
            <a:r>
              <a:rPr lang="en-US">
                <a:solidFill>
                  <a:srgbClr val="FFFFFF"/>
                </a:solidFill>
              </a:rPr>
              <a:t>Objectives</a:t>
            </a:r>
          </a:p>
          <a:p>
            <a:r>
              <a:rPr lang="en-US">
                <a:solidFill>
                  <a:srgbClr val="FFFFFF"/>
                </a:solidFill>
              </a:rPr>
              <a:t>Questions</a:t>
            </a:r>
          </a:p>
        </p:txBody>
      </p:sp>
    </p:spTree>
    <p:extLst>
      <p:ext uri="{BB962C8B-B14F-4D97-AF65-F5344CB8AC3E}">
        <p14:creationId xmlns:p14="http://schemas.microsoft.com/office/powerpoint/2010/main" val="2662102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pattFill prst="divot">
          <a:fgClr>
            <a:schemeClr val="accent1"/>
          </a:fgClr>
          <a:bgClr>
            <a:schemeClr val="bg1"/>
          </a:bgClr>
        </a:patt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002C418-3365-4907-945C-9E2B34D5C63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7945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unch of different colored flowers&#10;&#10;Description generated with very high confidence">
            <a:extLst>
              <a:ext uri="{FF2B5EF4-FFF2-40B4-BE49-F238E27FC236}">
                <a16:creationId xmlns:a16="http://schemas.microsoft.com/office/drawing/2014/main" id="{89D00A07-734A-4C19-AF4E-D3A31EFB118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7136" r="4345" b="-1"/>
          <a:stretch/>
        </p:blipFill>
        <p:spPr>
          <a:xfrm>
            <a:off x="233264" y="233264"/>
            <a:ext cx="3324388" cy="3755625"/>
          </a:xfrm>
          <a:prstGeom prst="rect">
            <a:avLst/>
          </a:prstGeom>
        </p:spPr>
      </p:pic>
      <p:pic>
        <p:nvPicPr>
          <p:cNvPr id="19" name="Picture 18" descr="A person that is standing in the grass&#10;&#10;Description generated with high confidence">
            <a:extLst>
              <a:ext uri="{FF2B5EF4-FFF2-40B4-BE49-F238E27FC236}">
                <a16:creationId xmlns:a16="http://schemas.microsoft.com/office/drawing/2014/main" id="{A253909B-EFBB-4903-85B0-7AD3D4DC6D22}"/>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10840" r="45326" b="-2"/>
          <a:stretch/>
        </p:blipFill>
        <p:spPr>
          <a:xfrm>
            <a:off x="3805259" y="2852472"/>
            <a:ext cx="2471716" cy="3749878"/>
          </a:xfrm>
          <a:prstGeom prst="rect">
            <a:avLst/>
          </a:prstGeom>
        </p:spPr>
      </p:pic>
      <p:pic>
        <p:nvPicPr>
          <p:cNvPr id="8" name="Picture 7" descr="A room filled with furniture and vase of flowers on a table&#10;&#10;Description generated with very high confidence">
            <a:extLst>
              <a:ext uri="{FF2B5EF4-FFF2-40B4-BE49-F238E27FC236}">
                <a16:creationId xmlns:a16="http://schemas.microsoft.com/office/drawing/2014/main" id="{D1EAA28D-8455-4D36-A17F-1F56ED48915B}"/>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r="4" b="957"/>
          <a:stretch/>
        </p:blipFill>
        <p:spPr>
          <a:xfrm>
            <a:off x="232594" y="4154696"/>
            <a:ext cx="3325058" cy="2470041"/>
          </a:xfrm>
          <a:prstGeom prst="rect">
            <a:avLst/>
          </a:prstGeom>
        </p:spPr>
      </p:pic>
      <p:pic>
        <p:nvPicPr>
          <p:cNvPr id="16" name="Picture 15" descr="A store filled with lots of colorful flowers&#10;&#10;Description generated with high confidence">
            <a:extLst>
              <a:ext uri="{FF2B5EF4-FFF2-40B4-BE49-F238E27FC236}">
                <a16:creationId xmlns:a16="http://schemas.microsoft.com/office/drawing/2014/main" id="{2824BE40-33D6-4C58-90C4-4AE280188CF3}"/>
              </a:ext>
            </a:extLst>
          </p:cNvPr>
          <p:cNvPicPr>
            <a:picLocks noChangeAspect="1"/>
          </p:cNvPicPr>
          <p:nvPr/>
        </p:nvPicPr>
        <p:blipFill rotWithShape="1">
          <a:blip r:embed="rId9">
            <a:extLst>
              <a:ext uri="{837473B0-CC2E-450A-ABE3-18F120FF3D39}">
                <a1611:picAttrSrcUrl xmlns:a1611="http://schemas.microsoft.com/office/drawing/2016/11/main" r:id="rId10"/>
              </a:ext>
            </a:extLst>
          </a:blip>
          <a:srcRect l="15082" r="12516"/>
          <a:stretch/>
        </p:blipFill>
        <p:spPr>
          <a:xfrm>
            <a:off x="3719534" y="229026"/>
            <a:ext cx="2695380" cy="2484964"/>
          </a:xfrm>
          <a:prstGeom prst="rect">
            <a:avLst/>
          </a:prstGeom>
        </p:spPr>
      </p:pic>
      <p:sp>
        <p:nvSpPr>
          <p:cNvPr id="2" name="Title 1">
            <a:extLst>
              <a:ext uri="{FF2B5EF4-FFF2-40B4-BE49-F238E27FC236}">
                <a16:creationId xmlns:a16="http://schemas.microsoft.com/office/drawing/2014/main" id="{9DED7979-EF8D-43BE-8A73-34713D7C96EC}"/>
              </a:ext>
            </a:extLst>
          </p:cNvPr>
          <p:cNvSpPr>
            <a:spLocks noGrp="1"/>
          </p:cNvSpPr>
          <p:nvPr>
            <p:ph type="title"/>
          </p:nvPr>
        </p:nvSpPr>
        <p:spPr>
          <a:xfrm>
            <a:off x="7064082" y="642594"/>
            <a:ext cx="4472921" cy="1371600"/>
          </a:xfrm>
        </p:spPr>
        <p:txBody>
          <a:bodyPr>
            <a:normAutofit fontScale="90000"/>
          </a:bodyPr>
          <a:lstStyle/>
          <a:p>
            <a:r>
              <a:rPr lang="en-US" dirty="0">
                <a:solidFill>
                  <a:schemeClr val="accent1">
                    <a:lumMod val="75000"/>
                  </a:schemeClr>
                </a:solidFill>
              </a:rPr>
              <a:t>Fiona’s Flowers and Gardening</a:t>
            </a:r>
            <a:br>
              <a:rPr lang="en-US" sz="3100" dirty="0"/>
            </a:br>
            <a:r>
              <a:rPr lang="en-US" sz="3600" dirty="0">
                <a:solidFill>
                  <a:schemeClr val="accent1">
                    <a:lumMod val="75000"/>
                  </a:schemeClr>
                </a:solidFill>
              </a:rPr>
              <a:t>Brand</a:t>
            </a:r>
          </a:p>
        </p:txBody>
      </p:sp>
      <p:sp>
        <p:nvSpPr>
          <p:cNvPr id="3" name="Content Placeholder 2">
            <a:extLst>
              <a:ext uri="{FF2B5EF4-FFF2-40B4-BE49-F238E27FC236}">
                <a16:creationId xmlns:a16="http://schemas.microsoft.com/office/drawing/2014/main" id="{0AC984E4-3098-43BF-9809-27627EFA9AF3}"/>
              </a:ext>
            </a:extLst>
          </p:cNvPr>
          <p:cNvSpPr>
            <a:spLocks noGrp="1"/>
          </p:cNvSpPr>
          <p:nvPr>
            <p:ph idx="1"/>
          </p:nvPr>
        </p:nvSpPr>
        <p:spPr>
          <a:xfrm>
            <a:off x="7064082" y="2501473"/>
            <a:ext cx="4472922" cy="3931920"/>
          </a:xfrm>
        </p:spPr>
        <p:txBody>
          <a:bodyPr>
            <a:normAutofit/>
          </a:bodyPr>
          <a:lstStyle/>
          <a:p>
            <a:r>
              <a:rPr lang="en-US" dirty="0"/>
              <a:t>Fiona’s Flowers and Gardening is a company owed by Fiona Violet, she has one location in Daisy, MN.  </a:t>
            </a:r>
          </a:p>
          <a:p>
            <a:r>
              <a:rPr lang="en-US" dirty="0"/>
              <a:t>The store carries pre-arranged bouquets, individual flowers, vases, gardening tools, flower seeds and food.</a:t>
            </a:r>
          </a:p>
          <a:p>
            <a:r>
              <a:rPr lang="en-US" dirty="0"/>
              <a:t>There is a small garden out back of the store where customers can pick their own flowers.</a:t>
            </a:r>
          </a:p>
          <a:p>
            <a:pPr marL="0" indent="0">
              <a:buNone/>
            </a:pPr>
            <a:endParaRPr lang="en-US" dirty="0"/>
          </a:p>
        </p:txBody>
      </p:sp>
    </p:spTree>
    <p:extLst>
      <p:ext uri="{BB962C8B-B14F-4D97-AF65-F5344CB8AC3E}">
        <p14:creationId xmlns:p14="http://schemas.microsoft.com/office/powerpoint/2010/main" val="1915448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D7979-EF8D-43BE-8A73-34713D7C96EC}"/>
              </a:ext>
            </a:extLst>
          </p:cNvPr>
          <p:cNvSpPr>
            <a:spLocks noGrp="1"/>
          </p:cNvSpPr>
          <p:nvPr>
            <p:ph type="title"/>
          </p:nvPr>
        </p:nvSpPr>
        <p:spPr/>
        <p:txBody>
          <a:bodyPr>
            <a:normAutofit/>
          </a:bodyPr>
          <a:lstStyle/>
          <a:p>
            <a:r>
              <a:rPr lang="en-US" dirty="0">
                <a:solidFill>
                  <a:schemeClr val="accent1">
                    <a:lumMod val="75000"/>
                  </a:schemeClr>
                </a:solidFill>
              </a:rPr>
              <a:t>Fiona’s Flowers and Gardening</a:t>
            </a:r>
            <a:br>
              <a:rPr lang="en-US" dirty="0"/>
            </a:br>
            <a:r>
              <a:rPr lang="en-US" sz="3200" dirty="0">
                <a:solidFill>
                  <a:schemeClr val="accent1">
                    <a:lumMod val="75000"/>
                  </a:schemeClr>
                </a:solidFill>
              </a:rPr>
              <a:t>Target Market</a:t>
            </a:r>
            <a:endParaRPr lang="en-US" dirty="0">
              <a:solidFill>
                <a:schemeClr val="accent1">
                  <a:lumMod val="75000"/>
                </a:schemeClr>
              </a:solidFill>
            </a:endParaRPr>
          </a:p>
        </p:txBody>
      </p:sp>
      <p:sp>
        <p:nvSpPr>
          <p:cNvPr id="3" name="Content Placeholder 2">
            <a:extLst>
              <a:ext uri="{FF2B5EF4-FFF2-40B4-BE49-F238E27FC236}">
                <a16:creationId xmlns:a16="http://schemas.microsoft.com/office/drawing/2014/main" id="{0AC984E4-3098-43BF-9809-27627EFA9AF3}"/>
              </a:ext>
            </a:extLst>
          </p:cNvPr>
          <p:cNvSpPr>
            <a:spLocks noGrp="1"/>
          </p:cNvSpPr>
          <p:nvPr>
            <p:ph idx="1"/>
          </p:nvPr>
        </p:nvSpPr>
        <p:spPr/>
        <p:txBody>
          <a:bodyPr/>
          <a:lstStyle/>
          <a:p>
            <a:r>
              <a:rPr lang="en-US" dirty="0"/>
              <a:t>Target Market includes:</a:t>
            </a:r>
          </a:p>
          <a:p>
            <a:pPr marL="0" indent="0">
              <a:buNone/>
            </a:pPr>
            <a:endParaRPr lang="en-US" dirty="0"/>
          </a:p>
          <a:p>
            <a:pPr lvl="1"/>
            <a:r>
              <a:rPr lang="en-US" dirty="0"/>
              <a:t>Women</a:t>
            </a:r>
          </a:p>
          <a:p>
            <a:pPr lvl="1"/>
            <a:r>
              <a:rPr lang="en-US" dirty="0"/>
              <a:t>Ages 40-55</a:t>
            </a:r>
          </a:p>
          <a:p>
            <a:pPr lvl="1"/>
            <a:r>
              <a:rPr lang="en-US" dirty="0"/>
              <a:t>Married</a:t>
            </a:r>
          </a:p>
          <a:p>
            <a:pPr lvl="1"/>
            <a:r>
              <a:rPr lang="en-US" dirty="0"/>
              <a:t>A degree beyond high school</a:t>
            </a:r>
          </a:p>
          <a:p>
            <a:pPr lvl="1"/>
            <a:r>
              <a:rPr lang="en-US" dirty="0"/>
              <a:t>35,000-50,000/year</a:t>
            </a:r>
          </a:p>
          <a:p>
            <a:pPr lvl="1"/>
            <a:r>
              <a:rPr lang="en-US" dirty="0"/>
              <a:t>Enjoys outdoors and gardening</a:t>
            </a:r>
          </a:p>
          <a:p>
            <a:pPr lvl="1"/>
            <a:r>
              <a:rPr lang="en-US" dirty="0"/>
              <a:t>Creative and outgoing</a:t>
            </a:r>
          </a:p>
        </p:txBody>
      </p:sp>
      <p:pic>
        <p:nvPicPr>
          <p:cNvPr id="5" name="Picture 4" descr="A person in a blue shirt&#10;&#10;Description generated with very high confidence">
            <a:extLst>
              <a:ext uri="{FF2B5EF4-FFF2-40B4-BE49-F238E27FC236}">
                <a16:creationId xmlns:a16="http://schemas.microsoft.com/office/drawing/2014/main" id="{82F119A7-0E66-4D65-9717-C03B240BF5D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876800" y="1447800"/>
            <a:ext cx="1914525" cy="2552700"/>
          </a:xfrm>
          <a:prstGeom prst="ellipse">
            <a:avLst/>
          </a:prstGeom>
          <a:ln>
            <a:noFill/>
          </a:ln>
          <a:effectLst>
            <a:softEdge rad="112500"/>
          </a:effectLst>
        </p:spPr>
      </p:pic>
      <p:pic>
        <p:nvPicPr>
          <p:cNvPr id="8" name="Picture 7" descr="A close up of ware&#10;&#10;Description generated with high confidence">
            <a:extLst>
              <a:ext uri="{FF2B5EF4-FFF2-40B4-BE49-F238E27FC236}">
                <a16:creationId xmlns:a16="http://schemas.microsoft.com/office/drawing/2014/main" id="{481D4C9D-6325-496A-B464-BCBE71DC8D4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653" b="89575" l="7625" r="92962">
                        <a14:foregroundMark x1="7625" y1="38610" x2="7625" y2="38610"/>
                        <a14:foregroundMark x1="92962" y1="20463" x2="92962" y2="20463"/>
                      </a14:backgroundRemoval>
                    </a14:imgEffect>
                  </a14:imgLayer>
                </a14:imgProps>
              </a:ext>
              <a:ext uri="{837473B0-CC2E-450A-ABE3-18F120FF3D39}">
                <a1611:picAttrSrcUrl xmlns:a1611="http://schemas.microsoft.com/office/drawing/2016/11/main" r:id="rId9"/>
              </a:ext>
            </a:extLst>
          </a:blip>
          <a:stretch>
            <a:fillRect/>
          </a:stretch>
        </p:blipFill>
        <p:spPr>
          <a:xfrm>
            <a:off x="1540536" y="5049570"/>
            <a:ext cx="2165350" cy="1644650"/>
          </a:xfrm>
          <a:prstGeom prst="rect">
            <a:avLst/>
          </a:prstGeom>
        </p:spPr>
      </p:pic>
      <p:pic>
        <p:nvPicPr>
          <p:cNvPr id="11" name="Picture 10" descr="A picture containing table, weapon&#10;&#10;Description generated with high confidence">
            <a:extLst>
              <a:ext uri="{FF2B5EF4-FFF2-40B4-BE49-F238E27FC236}">
                <a16:creationId xmlns:a16="http://schemas.microsoft.com/office/drawing/2014/main" id="{D65816D7-BC4B-4405-91B7-84334E73AB00}"/>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7934326" y="4039974"/>
            <a:ext cx="3531122" cy="2324656"/>
          </a:xfrm>
          <a:prstGeom prst="ellipse">
            <a:avLst/>
          </a:prstGeom>
          <a:ln>
            <a:noFill/>
          </a:ln>
          <a:effectLst>
            <a:softEdge rad="112500"/>
          </a:effectLst>
        </p:spPr>
      </p:pic>
      <p:pic>
        <p:nvPicPr>
          <p:cNvPr id="14" name="Picture 13" descr="A close up of a piece of paper&#10;&#10;Description generated with very high confidence">
            <a:extLst>
              <a:ext uri="{FF2B5EF4-FFF2-40B4-BE49-F238E27FC236}">
                <a16:creationId xmlns:a16="http://schemas.microsoft.com/office/drawing/2014/main" id="{75B50481-4940-4596-AAF5-C335BF8CAF76}"/>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7060135" y="1443940"/>
            <a:ext cx="4405313" cy="2441039"/>
          </a:xfrm>
          <a:prstGeom prst="ellipse">
            <a:avLst/>
          </a:prstGeom>
          <a:ln>
            <a:noFill/>
          </a:ln>
          <a:effectLst>
            <a:softEdge rad="112500"/>
          </a:effectLst>
        </p:spPr>
      </p:pic>
      <p:pic>
        <p:nvPicPr>
          <p:cNvPr id="17" name="Picture 16" descr="A picture containing grass, outdoor, small, sitting&#10;&#10;Description generated with very high confidence">
            <a:extLst>
              <a:ext uri="{FF2B5EF4-FFF2-40B4-BE49-F238E27FC236}">
                <a16:creationId xmlns:a16="http://schemas.microsoft.com/office/drawing/2014/main" id="{EB95D7CC-FB61-41C8-9861-41A7DED58A9C}"/>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flipH="1">
            <a:off x="4610770" y="4371756"/>
            <a:ext cx="2767803" cy="1843650"/>
          </a:xfrm>
          <a:prstGeom prst="ellipse">
            <a:avLst/>
          </a:prstGeom>
          <a:ln>
            <a:noFill/>
          </a:ln>
          <a:effectLst>
            <a:softEdge rad="112500"/>
          </a:effectLst>
        </p:spPr>
      </p:pic>
    </p:spTree>
    <p:extLst>
      <p:ext uri="{BB962C8B-B14F-4D97-AF65-F5344CB8AC3E}">
        <p14:creationId xmlns:p14="http://schemas.microsoft.com/office/powerpoint/2010/main" val="1466194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8">
            <a:extLst>
              <a:ext uri="{FF2B5EF4-FFF2-40B4-BE49-F238E27FC236}">
                <a16:creationId xmlns:a16="http://schemas.microsoft.com/office/drawing/2014/main" id="{5C644380-6018-4B81-9DA9-9F06C59CE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30" name="Rectangle 20">
            <a:extLst>
              <a:ext uri="{FF2B5EF4-FFF2-40B4-BE49-F238E27FC236}">
                <a16:creationId xmlns:a16="http://schemas.microsoft.com/office/drawing/2014/main" id="{D548ABF7-EAB1-47F4-A166-1E6B2F84A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753652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22">
            <a:extLst>
              <a:ext uri="{FF2B5EF4-FFF2-40B4-BE49-F238E27FC236}">
                <a16:creationId xmlns:a16="http://schemas.microsoft.com/office/drawing/2014/main" id="{E3EF64B6-EF6F-4034-9831-AD0B821C1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402" y="438538"/>
            <a:ext cx="6710184" cy="6002060"/>
          </a:xfrm>
          <a:prstGeom prst="rect">
            <a:avLst/>
          </a:prstGeom>
          <a:solidFill>
            <a:schemeClr val="bg2"/>
          </a:solidFill>
          <a:ln w="6350" cap="flat" cmpd="sng" algn="ctr">
            <a:noFill/>
            <a:prstDash val="solid"/>
          </a:ln>
          <a:effectLst>
            <a:outerShdw blurRad="50800" algn="ctr" rotWithShape="0">
              <a:prstClr val="black">
                <a:alpha val="66000"/>
              </a:prstClr>
            </a:outerShdw>
            <a:softEdge rad="0"/>
          </a:effectLst>
        </p:spPr>
      </p:sp>
      <p:sp>
        <p:nvSpPr>
          <p:cNvPr id="33" name="Rectangle 24">
            <a:extLst>
              <a:ext uri="{FF2B5EF4-FFF2-40B4-BE49-F238E27FC236}">
                <a16:creationId xmlns:a16="http://schemas.microsoft.com/office/drawing/2014/main" id="{6C80ABDB-25F5-417A-A33F-61660B8E7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650014"/>
            <a:ext cx="3367217"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26C1B09-06A7-42E7-B65C-F094E6B49713}"/>
              </a:ext>
            </a:extLst>
          </p:cNvPr>
          <p:cNvPicPr>
            <a:picLocks noChangeAspect="1"/>
          </p:cNvPicPr>
          <p:nvPr/>
        </p:nvPicPr>
        <p:blipFill rotWithShape="1">
          <a:blip r:embed="rId3"/>
          <a:srcRect b="310"/>
          <a:stretch/>
        </p:blipFill>
        <p:spPr>
          <a:xfrm>
            <a:off x="798460" y="1364542"/>
            <a:ext cx="3044697" cy="1838017"/>
          </a:xfrm>
          <a:prstGeom prst="rect">
            <a:avLst/>
          </a:prstGeom>
          <a:solidFill>
            <a:srgbClr val="000000">
              <a:shade val="95000"/>
            </a:srgbClr>
          </a:solidFill>
        </p:spPr>
      </p:pic>
      <p:sp>
        <p:nvSpPr>
          <p:cNvPr id="27" name="Rectangle 26">
            <a:extLst>
              <a:ext uri="{FF2B5EF4-FFF2-40B4-BE49-F238E27FC236}">
                <a16:creationId xmlns:a16="http://schemas.microsoft.com/office/drawing/2014/main" id="{ECA351B0-F844-42E9-B2D2-5B49B8B3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5" y="650015"/>
            <a:ext cx="2765758" cy="21426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BB5D28F-9B96-4EA2-AECC-58ADD21F4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6" y="4088215"/>
            <a:ext cx="3376548" cy="212485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BE6A425-9B55-46B4-A7A8-5AC1795038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2947051"/>
            <a:ext cx="2765758"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7AC4ED08-F6A2-4461-A347-0B88E1AE7435}"/>
              </a:ext>
            </a:extLst>
          </p:cNvPr>
          <p:cNvPicPr>
            <a:picLocks noChangeAspect="1"/>
          </p:cNvPicPr>
          <p:nvPr/>
        </p:nvPicPr>
        <p:blipFill>
          <a:blip r:embed="rId4"/>
          <a:stretch>
            <a:fillRect/>
          </a:stretch>
        </p:blipFill>
        <p:spPr>
          <a:xfrm>
            <a:off x="4391404" y="3096468"/>
            <a:ext cx="2298524" cy="2956302"/>
          </a:xfrm>
          <a:prstGeom prst="rect">
            <a:avLst/>
          </a:prstGeom>
        </p:spPr>
      </p:pic>
      <p:sp>
        <p:nvSpPr>
          <p:cNvPr id="2" name="Title 1">
            <a:extLst>
              <a:ext uri="{FF2B5EF4-FFF2-40B4-BE49-F238E27FC236}">
                <a16:creationId xmlns:a16="http://schemas.microsoft.com/office/drawing/2014/main" id="{9DED7979-EF8D-43BE-8A73-34713D7C96EC}"/>
              </a:ext>
            </a:extLst>
          </p:cNvPr>
          <p:cNvSpPr>
            <a:spLocks noGrp="1"/>
          </p:cNvSpPr>
          <p:nvPr>
            <p:ph type="title"/>
          </p:nvPr>
        </p:nvSpPr>
        <p:spPr>
          <a:xfrm>
            <a:off x="8014996" y="642594"/>
            <a:ext cx="3732244" cy="1371600"/>
          </a:xfrm>
        </p:spPr>
        <p:txBody>
          <a:bodyPr>
            <a:normAutofit/>
          </a:bodyPr>
          <a:lstStyle/>
          <a:p>
            <a:r>
              <a:rPr lang="en-US" sz="2800">
                <a:solidFill>
                  <a:srgbClr val="FFFFFF"/>
                </a:solidFill>
              </a:rPr>
              <a:t>Fiona’s Flowers and Gardening</a:t>
            </a:r>
            <a:br>
              <a:rPr lang="en-US" sz="2800">
                <a:solidFill>
                  <a:srgbClr val="FFFFFF"/>
                </a:solidFill>
              </a:rPr>
            </a:br>
            <a:r>
              <a:rPr lang="en-US" sz="2800">
                <a:solidFill>
                  <a:srgbClr val="FFFFFF"/>
                </a:solidFill>
              </a:rPr>
              <a:t>Current Advertising</a:t>
            </a:r>
          </a:p>
        </p:txBody>
      </p:sp>
      <p:sp>
        <p:nvSpPr>
          <p:cNvPr id="9" name="Content Placeholder 8">
            <a:extLst>
              <a:ext uri="{FF2B5EF4-FFF2-40B4-BE49-F238E27FC236}">
                <a16:creationId xmlns:a16="http://schemas.microsoft.com/office/drawing/2014/main" id="{B19FC7AE-0D56-4528-B5BA-A69FC85AF1B7}"/>
              </a:ext>
            </a:extLst>
          </p:cNvPr>
          <p:cNvSpPr>
            <a:spLocks noGrp="1"/>
          </p:cNvSpPr>
          <p:nvPr>
            <p:ph idx="1"/>
          </p:nvPr>
        </p:nvSpPr>
        <p:spPr>
          <a:xfrm>
            <a:off x="8014995" y="2103119"/>
            <a:ext cx="3732245" cy="4109953"/>
          </a:xfrm>
        </p:spPr>
        <p:txBody>
          <a:bodyPr>
            <a:normAutofit fontScale="85000" lnSpcReduction="20000"/>
          </a:bodyPr>
          <a:lstStyle/>
          <a:p>
            <a:pPr marL="0" indent="0">
              <a:buNone/>
            </a:pPr>
            <a:r>
              <a:rPr lang="en-US" dirty="0">
                <a:solidFill>
                  <a:srgbClr val="FFFFFF"/>
                </a:solidFill>
              </a:rPr>
              <a:t>Flyer</a:t>
            </a:r>
          </a:p>
          <a:p>
            <a:r>
              <a:rPr lang="en-US" dirty="0">
                <a:solidFill>
                  <a:srgbClr val="FFFFFF"/>
                </a:solidFill>
              </a:rPr>
              <a:t>Bright Colors</a:t>
            </a:r>
          </a:p>
          <a:p>
            <a:r>
              <a:rPr lang="en-US" dirty="0">
                <a:solidFill>
                  <a:srgbClr val="FFFFFF"/>
                </a:solidFill>
              </a:rPr>
              <a:t>Easy to Read</a:t>
            </a:r>
          </a:p>
          <a:p>
            <a:r>
              <a:rPr lang="en-US" dirty="0">
                <a:solidFill>
                  <a:srgbClr val="FFFFFF"/>
                </a:solidFill>
              </a:rPr>
              <a:t>Photographs</a:t>
            </a:r>
          </a:p>
          <a:p>
            <a:r>
              <a:rPr lang="en-US" dirty="0">
                <a:solidFill>
                  <a:srgbClr val="FFFFFF"/>
                </a:solidFill>
              </a:rPr>
              <a:t>Logo</a:t>
            </a:r>
          </a:p>
          <a:p>
            <a:r>
              <a:rPr lang="en-US" dirty="0">
                <a:solidFill>
                  <a:srgbClr val="FFFFFF"/>
                </a:solidFill>
              </a:rPr>
              <a:t>Address</a:t>
            </a:r>
          </a:p>
          <a:p>
            <a:r>
              <a:rPr lang="en-US" dirty="0">
                <a:solidFill>
                  <a:srgbClr val="FFFFFF"/>
                </a:solidFill>
              </a:rPr>
              <a:t>Explanation of Products</a:t>
            </a:r>
          </a:p>
          <a:p>
            <a:pPr marL="0" indent="0">
              <a:buNone/>
            </a:pPr>
            <a:r>
              <a:rPr lang="en-US" dirty="0"/>
              <a:t>Newspaper Ad</a:t>
            </a:r>
          </a:p>
          <a:p>
            <a:r>
              <a:rPr lang="en-US" dirty="0"/>
              <a:t>Simple</a:t>
            </a:r>
          </a:p>
          <a:p>
            <a:r>
              <a:rPr lang="en-US" dirty="0"/>
              <a:t>Logo </a:t>
            </a:r>
          </a:p>
          <a:p>
            <a:r>
              <a:rPr lang="en-US" dirty="0"/>
              <a:t>Address</a:t>
            </a:r>
          </a:p>
          <a:p>
            <a:r>
              <a:rPr lang="en-US" dirty="0"/>
              <a:t>Explanation of Products</a:t>
            </a:r>
          </a:p>
          <a:p>
            <a:r>
              <a:rPr lang="en-US" dirty="0"/>
              <a:t>Photographs</a:t>
            </a:r>
          </a:p>
          <a:p>
            <a:endParaRPr lang="en-US" dirty="0">
              <a:solidFill>
                <a:srgbClr val="FFFFFF"/>
              </a:solidFill>
            </a:endParaRPr>
          </a:p>
        </p:txBody>
      </p:sp>
    </p:spTree>
    <p:extLst>
      <p:ext uri="{BB962C8B-B14F-4D97-AF65-F5344CB8AC3E}">
        <p14:creationId xmlns:p14="http://schemas.microsoft.com/office/powerpoint/2010/main" val="3722770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tile tx="0" ty="0" sx="100000" sy="100000" flip="none" algn="tl"/>
        </a:blip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93EF527E-76C9-48D0-AD8D-3694C5FCE0D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5">
            <a:extLst>
              <a:ext uri="{FF2B5EF4-FFF2-40B4-BE49-F238E27FC236}">
                <a16:creationId xmlns:a16="http://schemas.microsoft.com/office/drawing/2014/main" id="{6F0B011F-6C65-4AC1-9953-6861E70AABF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a:extLst>
              <a:ext uri="{FF2B5EF4-FFF2-40B4-BE49-F238E27FC236}">
                <a16:creationId xmlns:a16="http://schemas.microsoft.com/office/drawing/2014/main" id="{D900BBCB-2494-4EB6-AA15-FA35017A8C37}"/>
              </a:ext>
            </a:extLst>
          </p:cNvPr>
          <p:cNvPicPr>
            <a:picLocks noChangeAspect="1"/>
          </p:cNvPicPr>
          <p:nvPr/>
        </p:nvPicPr>
        <p:blipFill>
          <a:blip r:embed="rId5"/>
          <a:stretch>
            <a:fillRect/>
          </a:stretch>
        </p:blipFill>
        <p:spPr>
          <a:xfrm>
            <a:off x="7983600" y="4071837"/>
            <a:ext cx="4208400" cy="2548419"/>
          </a:xfrm>
          <a:prstGeom prst="rect">
            <a:avLst/>
          </a:prstGeom>
        </p:spPr>
      </p:pic>
      <p:pic>
        <p:nvPicPr>
          <p:cNvPr id="20" name="Content Placeholder 3">
            <a:extLst>
              <a:ext uri="{FF2B5EF4-FFF2-40B4-BE49-F238E27FC236}">
                <a16:creationId xmlns:a16="http://schemas.microsoft.com/office/drawing/2014/main" id="{0E5B5E52-0110-4399-8F39-3D5DD03D8626}"/>
              </a:ext>
            </a:extLst>
          </p:cNvPr>
          <p:cNvPicPr>
            <a:picLocks noChangeAspect="1"/>
          </p:cNvPicPr>
          <p:nvPr/>
        </p:nvPicPr>
        <p:blipFill>
          <a:blip r:embed="rId6"/>
          <a:stretch>
            <a:fillRect/>
          </a:stretch>
        </p:blipFill>
        <p:spPr>
          <a:xfrm>
            <a:off x="8733692" y="284265"/>
            <a:ext cx="2759990" cy="3549828"/>
          </a:xfrm>
          <a:prstGeom prst="rect">
            <a:avLst/>
          </a:prstGeom>
        </p:spPr>
      </p:pic>
      <p:sp>
        <p:nvSpPr>
          <p:cNvPr id="2" name="Title 1">
            <a:extLst>
              <a:ext uri="{FF2B5EF4-FFF2-40B4-BE49-F238E27FC236}">
                <a16:creationId xmlns:a16="http://schemas.microsoft.com/office/drawing/2014/main" id="{9AFDD1C2-0ECD-4D52-910D-3288DD5277FB}"/>
              </a:ext>
            </a:extLst>
          </p:cNvPr>
          <p:cNvSpPr>
            <a:spLocks noGrp="1"/>
          </p:cNvSpPr>
          <p:nvPr>
            <p:ph type="title"/>
          </p:nvPr>
        </p:nvSpPr>
        <p:spPr>
          <a:xfrm>
            <a:off x="868680" y="642593"/>
            <a:ext cx="6281928" cy="1744183"/>
          </a:xfrm>
        </p:spPr>
        <p:txBody>
          <a:bodyPr>
            <a:normAutofit fontScale="90000"/>
          </a:bodyPr>
          <a:lstStyle/>
          <a:p>
            <a:r>
              <a:rPr lang="en-US" sz="5300" dirty="0">
                <a:solidFill>
                  <a:schemeClr val="accent1">
                    <a:lumMod val="75000"/>
                  </a:schemeClr>
                </a:solidFill>
              </a:rPr>
              <a:t>Fiona’s Flowers and Gardening</a:t>
            </a:r>
            <a:br>
              <a:rPr lang="en-US" sz="3700" dirty="0">
                <a:solidFill>
                  <a:schemeClr val="accent1">
                    <a:lumMod val="75000"/>
                  </a:schemeClr>
                </a:solidFill>
              </a:rPr>
            </a:br>
            <a:r>
              <a:rPr lang="en-US" sz="3600" dirty="0">
                <a:solidFill>
                  <a:schemeClr val="accent1">
                    <a:lumMod val="75000"/>
                  </a:schemeClr>
                </a:solidFill>
              </a:rPr>
              <a:t>Inconsistency?</a:t>
            </a:r>
            <a:endParaRPr lang="en-US" sz="3700" dirty="0">
              <a:solidFill>
                <a:schemeClr val="accent1">
                  <a:lumMod val="75000"/>
                </a:schemeClr>
              </a:solidFill>
            </a:endParaRPr>
          </a:p>
        </p:txBody>
      </p:sp>
      <p:sp>
        <p:nvSpPr>
          <p:cNvPr id="21" name="Content Placeholder 10">
            <a:extLst>
              <a:ext uri="{FF2B5EF4-FFF2-40B4-BE49-F238E27FC236}">
                <a16:creationId xmlns:a16="http://schemas.microsoft.com/office/drawing/2014/main" id="{C71495AC-C5A2-46DD-8621-74A15A4E22BB}"/>
              </a:ext>
            </a:extLst>
          </p:cNvPr>
          <p:cNvSpPr>
            <a:spLocks noGrp="1"/>
          </p:cNvSpPr>
          <p:nvPr>
            <p:ph idx="1"/>
          </p:nvPr>
        </p:nvSpPr>
        <p:spPr>
          <a:xfrm>
            <a:off x="923268" y="3096424"/>
            <a:ext cx="6281928" cy="3243415"/>
          </a:xfrm>
        </p:spPr>
        <p:txBody>
          <a:bodyPr>
            <a:normAutofit/>
          </a:bodyPr>
          <a:lstStyle/>
          <a:p>
            <a:r>
              <a:rPr lang="en-US" dirty="0"/>
              <a:t>Fonts</a:t>
            </a:r>
          </a:p>
          <a:p>
            <a:r>
              <a:rPr lang="en-US" dirty="0"/>
              <a:t>Photographs in the first ad</a:t>
            </a:r>
          </a:p>
          <a:p>
            <a:pPr marL="0" indent="0">
              <a:buNone/>
            </a:pPr>
            <a:endParaRPr lang="en-US" dirty="0"/>
          </a:p>
        </p:txBody>
      </p:sp>
    </p:spTree>
    <p:extLst>
      <p:ext uri="{BB962C8B-B14F-4D97-AF65-F5344CB8AC3E}">
        <p14:creationId xmlns:p14="http://schemas.microsoft.com/office/powerpoint/2010/main" val="2028657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DD1C2-0ECD-4D52-910D-3288DD5277FB}"/>
              </a:ext>
            </a:extLst>
          </p:cNvPr>
          <p:cNvSpPr>
            <a:spLocks noGrp="1"/>
          </p:cNvSpPr>
          <p:nvPr>
            <p:ph type="title"/>
          </p:nvPr>
        </p:nvSpPr>
        <p:spPr/>
        <p:txBody>
          <a:bodyPr/>
          <a:lstStyle/>
          <a:p>
            <a:r>
              <a:rPr lang="en-US" dirty="0">
                <a:solidFill>
                  <a:schemeClr val="accent1">
                    <a:lumMod val="75000"/>
                  </a:schemeClr>
                </a:solidFill>
              </a:rPr>
              <a:t>Fiona’s Flowers and Gardening</a:t>
            </a:r>
            <a:br>
              <a:rPr lang="en-US" sz="3600" dirty="0">
                <a:solidFill>
                  <a:schemeClr val="accent1">
                    <a:lumMod val="75000"/>
                  </a:schemeClr>
                </a:solidFill>
              </a:rPr>
            </a:br>
            <a:r>
              <a:rPr lang="en-US" sz="2800" dirty="0">
                <a:solidFill>
                  <a:schemeClr val="accent1">
                    <a:lumMod val="75000"/>
                  </a:schemeClr>
                </a:solidFill>
              </a:rPr>
              <a:t>Failure to Reach Target Market?</a:t>
            </a:r>
            <a:endParaRPr lang="en-US" dirty="0"/>
          </a:p>
        </p:txBody>
      </p:sp>
      <p:pic>
        <p:nvPicPr>
          <p:cNvPr id="4" name="Content Placeholder 3">
            <a:extLst>
              <a:ext uri="{FF2B5EF4-FFF2-40B4-BE49-F238E27FC236}">
                <a16:creationId xmlns:a16="http://schemas.microsoft.com/office/drawing/2014/main" id="{3A7785AE-F324-4D4F-8551-A1F110C83D97}"/>
              </a:ext>
            </a:extLst>
          </p:cNvPr>
          <p:cNvPicPr>
            <a:picLocks noChangeAspect="1"/>
          </p:cNvPicPr>
          <p:nvPr/>
        </p:nvPicPr>
        <p:blipFill>
          <a:blip r:embed="rId3"/>
          <a:stretch>
            <a:fillRect/>
          </a:stretch>
        </p:blipFill>
        <p:spPr>
          <a:xfrm>
            <a:off x="847725" y="2247900"/>
            <a:ext cx="2786699" cy="358872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7" name="Content Placeholder 8">
            <a:extLst>
              <a:ext uri="{FF2B5EF4-FFF2-40B4-BE49-F238E27FC236}">
                <a16:creationId xmlns:a16="http://schemas.microsoft.com/office/drawing/2014/main" id="{B11344A2-C6A0-4C46-907D-D00A9B36AE71}"/>
              </a:ext>
            </a:extLst>
          </p:cNvPr>
          <p:cNvSpPr>
            <a:spLocks noGrp="1"/>
          </p:cNvSpPr>
          <p:nvPr>
            <p:ph idx="1"/>
          </p:nvPr>
        </p:nvSpPr>
        <p:spPr>
          <a:xfrm>
            <a:off x="4300886" y="2432956"/>
            <a:ext cx="2709405" cy="3588725"/>
          </a:xfrm>
        </p:spPr>
        <p:txBody>
          <a:bodyPr>
            <a:normAutofit/>
          </a:bodyPr>
          <a:lstStyle/>
          <a:p>
            <a:r>
              <a:rPr lang="en-US" dirty="0"/>
              <a:t>Different Photographs</a:t>
            </a:r>
          </a:p>
          <a:p>
            <a:r>
              <a:rPr lang="en-US" dirty="0"/>
              <a:t>More focus on the garden</a:t>
            </a:r>
          </a:p>
          <a:p>
            <a:r>
              <a:rPr lang="en-US" dirty="0"/>
              <a:t>Focus on garden supplies</a:t>
            </a:r>
          </a:p>
          <a:p>
            <a:r>
              <a:rPr lang="en-US" dirty="0"/>
              <a:t>Add a photograph of the flowers available for sale</a:t>
            </a:r>
          </a:p>
        </p:txBody>
      </p:sp>
      <p:pic>
        <p:nvPicPr>
          <p:cNvPr id="5" name="Picture 4">
            <a:extLst>
              <a:ext uri="{FF2B5EF4-FFF2-40B4-BE49-F238E27FC236}">
                <a16:creationId xmlns:a16="http://schemas.microsoft.com/office/drawing/2014/main" id="{0A133B3A-7A33-4759-BD99-0E78F5499A0D}"/>
              </a:ext>
            </a:extLst>
          </p:cNvPr>
          <p:cNvPicPr>
            <a:picLocks noChangeAspect="1"/>
          </p:cNvPicPr>
          <p:nvPr/>
        </p:nvPicPr>
        <p:blipFill>
          <a:blip r:embed="rId4"/>
          <a:stretch>
            <a:fillRect/>
          </a:stretch>
        </p:blipFill>
        <p:spPr>
          <a:xfrm>
            <a:off x="7297800" y="2645809"/>
            <a:ext cx="4208400" cy="2548419"/>
          </a:xfrm>
          <a:prstGeom prst="rect">
            <a:avLst/>
          </a:prstGeom>
          <a:ln w="127000" cap="sq">
            <a:solidFill>
              <a:schemeClr val="accent1"/>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71888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C644380-6018-4B81-9DA9-9F06C59CE36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548ABF7-EAB1-47F4-A166-1E6B2F84A10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753652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3EF64B6-EF6F-4034-9831-AD0B821C175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402" y="438538"/>
            <a:ext cx="6710184" cy="6002060"/>
          </a:xfrm>
          <a:prstGeom prst="rect">
            <a:avLst/>
          </a:prstGeom>
          <a:solidFill>
            <a:schemeClr val="bg2"/>
          </a:solidFill>
          <a:ln w="6350" cap="flat" cmpd="sng" algn="ctr">
            <a:noFill/>
            <a:prstDash val="solid"/>
          </a:ln>
          <a:effectLst>
            <a:outerShdw blurRad="50800" algn="ctr" rotWithShape="0">
              <a:prstClr val="black">
                <a:alpha val="66000"/>
              </a:prstClr>
            </a:outerShdw>
            <a:softEdge rad="0"/>
          </a:effectLst>
        </p:spPr>
      </p:sp>
      <p:sp>
        <p:nvSpPr>
          <p:cNvPr id="18" name="Rectangle 17">
            <a:extLst>
              <a:ext uri="{FF2B5EF4-FFF2-40B4-BE49-F238E27FC236}">
                <a16:creationId xmlns:a16="http://schemas.microsoft.com/office/drawing/2014/main" id="{6C80ABDB-25F5-417A-A33F-61660B8E7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650014"/>
            <a:ext cx="3367217"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BE6A425-9B55-46B4-A7A8-5AC17950384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2947051"/>
            <a:ext cx="2765758"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9F755DF-0069-4252-B6AF-A7323622D8E8}"/>
              </a:ext>
            </a:extLst>
          </p:cNvPr>
          <p:cNvPicPr>
            <a:picLocks noGrp="1" noChangeAspect="1"/>
          </p:cNvPicPr>
          <p:nvPr>
            <p:ph idx="1"/>
          </p:nvPr>
        </p:nvPicPr>
        <p:blipFill>
          <a:blip r:embed="rId3"/>
          <a:stretch>
            <a:fillRect/>
          </a:stretch>
        </p:blipFill>
        <p:spPr>
          <a:xfrm>
            <a:off x="798460" y="1890135"/>
            <a:ext cx="3044697" cy="786831"/>
          </a:xfrm>
          <a:prstGeom prst="rect">
            <a:avLst/>
          </a:prstGeom>
        </p:spPr>
      </p:pic>
      <p:pic>
        <p:nvPicPr>
          <p:cNvPr id="7" name="Picture 6" descr="A close up of a sign&#10;&#10;Description generated with very high confidence">
            <a:extLst>
              <a:ext uri="{FF2B5EF4-FFF2-40B4-BE49-F238E27FC236}">
                <a16:creationId xmlns:a16="http://schemas.microsoft.com/office/drawing/2014/main" id="{7FE3A65F-A645-41D8-A312-C701F78AC28D}"/>
              </a:ext>
            </a:extLst>
          </p:cNvPr>
          <p:cNvPicPr>
            <a:picLocks noChangeAspect="1"/>
          </p:cNvPicPr>
          <p:nvPr/>
        </p:nvPicPr>
        <p:blipFill>
          <a:blip r:embed="rId4"/>
          <a:stretch>
            <a:fillRect/>
          </a:stretch>
        </p:blipFill>
        <p:spPr>
          <a:xfrm>
            <a:off x="4323497" y="3716515"/>
            <a:ext cx="2434338" cy="1716208"/>
          </a:xfrm>
          <a:prstGeom prst="rect">
            <a:avLst/>
          </a:prstGeom>
        </p:spPr>
      </p:pic>
      <p:sp>
        <p:nvSpPr>
          <p:cNvPr id="22" name="Rectangle 21">
            <a:extLst>
              <a:ext uri="{FF2B5EF4-FFF2-40B4-BE49-F238E27FC236}">
                <a16:creationId xmlns:a16="http://schemas.microsoft.com/office/drawing/2014/main" id="{ECA351B0-F844-42E9-B2D2-5B49B8B3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5" y="650015"/>
            <a:ext cx="2765758" cy="21426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BB5D28F-9B96-4EA2-AECC-58ADD21F4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6" y="4088215"/>
            <a:ext cx="3376548" cy="212485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2F53AD-2313-4037-90FD-E38E43F26252}"/>
              </a:ext>
            </a:extLst>
          </p:cNvPr>
          <p:cNvSpPr>
            <a:spLocks noGrp="1"/>
          </p:cNvSpPr>
          <p:nvPr>
            <p:ph type="title"/>
          </p:nvPr>
        </p:nvSpPr>
        <p:spPr>
          <a:xfrm>
            <a:off x="8014996" y="642594"/>
            <a:ext cx="3732244" cy="1371600"/>
          </a:xfrm>
        </p:spPr>
        <p:txBody>
          <a:bodyPr vert="horz" lIns="91440" tIns="45720" rIns="91440" bIns="45720" rtlCol="0" anchor="ctr">
            <a:normAutofit/>
          </a:bodyPr>
          <a:lstStyle/>
          <a:p>
            <a:r>
              <a:rPr lang="en-US" sz="4100">
                <a:solidFill>
                  <a:srgbClr val="FFFFFF"/>
                </a:solidFill>
              </a:rPr>
              <a:t>What is an Ad Campaign?</a:t>
            </a:r>
          </a:p>
        </p:txBody>
      </p:sp>
      <p:sp>
        <p:nvSpPr>
          <p:cNvPr id="5" name="Content Placeholder 8">
            <a:extLst>
              <a:ext uri="{FF2B5EF4-FFF2-40B4-BE49-F238E27FC236}">
                <a16:creationId xmlns:a16="http://schemas.microsoft.com/office/drawing/2014/main" id="{AC5D1B2F-54A7-489B-8DA7-192E3A0FAA18}"/>
              </a:ext>
            </a:extLst>
          </p:cNvPr>
          <p:cNvSpPr txBox="1">
            <a:spLocks/>
          </p:cNvSpPr>
          <p:nvPr/>
        </p:nvSpPr>
        <p:spPr>
          <a:xfrm>
            <a:off x="8014995" y="2103119"/>
            <a:ext cx="3732245" cy="4109953"/>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en-US">
                <a:solidFill>
                  <a:srgbClr val="FFFFFF"/>
                </a:solidFill>
              </a:rPr>
              <a:t>Series of linked advertisements</a:t>
            </a:r>
          </a:p>
          <a:p>
            <a:r>
              <a:rPr lang="en-US">
                <a:solidFill>
                  <a:srgbClr val="FFFFFF"/>
                </a:solidFill>
              </a:rPr>
              <a:t>Single idea/theme</a:t>
            </a:r>
          </a:p>
          <a:p>
            <a:r>
              <a:rPr lang="en-US">
                <a:solidFill>
                  <a:srgbClr val="FFFFFF"/>
                </a:solidFill>
              </a:rPr>
              <a:t>Several media channels</a:t>
            </a:r>
          </a:p>
          <a:p>
            <a:r>
              <a:rPr lang="en-US">
                <a:solidFill>
                  <a:srgbClr val="FFFFFF"/>
                </a:solidFill>
              </a:rPr>
              <a:t>One brand</a:t>
            </a:r>
          </a:p>
          <a:p>
            <a:r>
              <a:rPr lang="en-US">
                <a:solidFill>
                  <a:srgbClr val="FFFFFF"/>
                </a:solidFill>
              </a:rPr>
              <a:t>Target Market</a:t>
            </a:r>
          </a:p>
          <a:p>
            <a:endParaRPr lang="en-US">
              <a:solidFill>
                <a:srgbClr val="FFFFFF"/>
              </a:solidFill>
            </a:endParaRPr>
          </a:p>
        </p:txBody>
      </p:sp>
    </p:spTree>
    <p:extLst>
      <p:ext uri="{BB962C8B-B14F-4D97-AF65-F5344CB8AC3E}">
        <p14:creationId xmlns:p14="http://schemas.microsoft.com/office/powerpoint/2010/main" val="3015120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B5D6631-F74B-410E-B60D-7C97D6D770D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6F300CB1-0412-47A2-BA30-07135C98E7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5" name="Rectangle 14">
            <a:extLst>
              <a:ext uri="{FF2B5EF4-FFF2-40B4-BE49-F238E27FC236}">
                <a16:creationId xmlns:a16="http://schemas.microsoft.com/office/drawing/2014/main" id="{C1AC820A-F7A7-46F3-933A-2CCC7201D3B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7" name="Rectangle 16">
            <a:extLst>
              <a:ext uri="{FF2B5EF4-FFF2-40B4-BE49-F238E27FC236}">
                <a16:creationId xmlns:a16="http://schemas.microsoft.com/office/drawing/2014/main" id="{8DAFCA3D-277C-4C06-BC17-5108F3A7009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9" name="Group 18">
            <a:extLst>
              <a:ext uri="{FF2B5EF4-FFF2-40B4-BE49-F238E27FC236}">
                <a16:creationId xmlns:a16="http://schemas.microsoft.com/office/drawing/2014/main" id="{5457DF47-900A-447E-9B61-2B94B7495069}"/>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20" name="Straight Connector 19">
              <a:extLst>
                <a:ext uri="{FF2B5EF4-FFF2-40B4-BE49-F238E27FC236}">
                  <a16:creationId xmlns:a16="http://schemas.microsoft.com/office/drawing/2014/main" id="{84772325-EEFF-4BA8-841C-29A78A2E43FE}"/>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D3094C5-7785-41DD-B095-217D26651E5D}"/>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3CF66E-289D-4AB8-85D9-C0B9AE18B603}"/>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C4DAE230-71F7-4B5D-8884-60E4F7DD111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6" name="Rectangle 25">
            <a:extLst>
              <a:ext uri="{FF2B5EF4-FFF2-40B4-BE49-F238E27FC236}">
                <a16:creationId xmlns:a16="http://schemas.microsoft.com/office/drawing/2014/main" id="{75B2E110-E151-4703-8A63-49ABA9BB73F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sp>
      <p:sp>
        <p:nvSpPr>
          <p:cNvPr id="28" name="Rectangle 27">
            <a:extLst>
              <a:ext uri="{FF2B5EF4-FFF2-40B4-BE49-F238E27FC236}">
                <a16:creationId xmlns:a16="http://schemas.microsoft.com/office/drawing/2014/main" id="{8E5A367F-2C45-4F9B-8882-C2B98DF822E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a16="http://schemas.microsoft.com/office/drawing/2014/main" id="{701E288A-A346-4DA1-8C36-FEA990BCAC8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5712D89-374F-4DC4-BF2A-9F48C41E91A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C2FC56B-D168-47CD-B287-283CD2D5BE5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092118"/>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DFFE756-193E-41AE-92A4-889F63A14F94}"/>
              </a:ext>
            </a:extLst>
          </p:cNvPr>
          <p:cNvPicPr>
            <a:picLocks noChangeAspect="1"/>
          </p:cNvPicPr>
          <p:nvPr/>
        </p:nvPicPr>
        <p:blipFill rotWithShape="1">
          <a:blip r:embed="rId4"/>
          <a:srcRect r="2" b="5952"/>
          <a:stretch/>
        </p:blipFill>
        <p:spPr>
          <a:xfrm>
            <a:off x="1367631" y="1533727"/>
            <a:ext cx="9452725" cy="3200513"/>
          </a:xfrm>
          <a:prstGeom prst="rect">
            <a:avLst/>
          </a:prstGeom>
        </p:spPr>
      </p:pic>
      <p:sp>
        <p:nvSpPr>
          <p:cNvPr id="2" name="Title 1">
            <a:extLst>
              <a:ext uri="{FF2B5EF4-FFF2-40B4-BE49-F238E27FC236}">
                <a16:creationId xmlns:a16="http://schemas.microsoft.com/office/drawing/2014/main" id="{F79B908B-54B4-4B22-98B4-ACF164CE8BC5}"/>
              </a:ext>
            </a:extLst>
          </p:cNvPr>
          <p:cNvSpPr>
            <a:spLocks noGrp="1"/>
          </p:cNvSpPr>
          <p:nvPr>
            <p:ph type="title"/>
          </p:nvPr>
        </p:nvSpPr>
        <p:spPr>
          <a:xfrm>
            <a:off x="1144321" y="4724980"/>
            <a:ext cx="9732773" cy="1465112"/>
          </a:xfrm>
        </p:spPr>
        <p:txBody>
          <a:bodyPr vert="horz" lIns="91440" tIns="45720" rIns="91440" bIns="45720" rtlCol="0" anchor="ctr">
            <a:normAutofit/>
          </a:bodyPr>
          <a:lstStyle/>
          <a:p>
            <a:pPr algn="ctr">
              <a:lnSpc>
                <a:spcPct val="83000"/>
              </a:lnSpc>
            </a:pPr>
            <a:r>
              <a:rPr lang="en-US" sz="5100" cap="all" spc="-100" dirty="0"/>
              <a:t>Examples of Ad Campaigns</a:t>
            </a:r>
          </a:p>
        </p:txBody>
      </p:sp>
    </p:spTree>
    <p:extLst>
      <p:ext uri="{BB962C8B-B14F-4D97-AF65-F5344CB8AC3E}">
        <p14:creationId xmlns:p14="http://schemas.microsoft.com/office/powerpoint/2010/main" val="2224446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pic>
        <p:nvPicPr>
          <p:cNvPr id="7" name="Picture 6" descr="A picture containing screenshot&#10;&#10;Description generated with very high confidence">
            <a:extLst>
              <a:ext uri="{FF2B5EF4-FFF2-40B4-BE49-F238E27FC236}">
                <a16:creationId xmlns:a16="http://schemas.microsoft.com/office/drawing/2014/main" id="{36038EA2-1A32-4E88-8126-08D586C0A064}"/>
              </a:ext>
            </a:extLst>
          </p:cNvPr>
          <p:cNvPicPr>
            <a:picLocks noChangeAspect="1"/>
          </p:cNvPicPr>
          <p:nvPr/>
        </p:nvPicPr>
        <p:blipFill rotWithShape="1">
          <a:blip r:embed="rId3"/>
          <a:srcRect l="338" t="9850" r="22922" b="2"/>
          <a:stretch/>
        </p:blipFill>
        <p:spPr>
          <a:xfrm>
            <a:off x="7903028" y="3429000"/>
            <a:ext cx="4051228" cy="3194622"/>
          </a:xfrm>
          <a:prstGeom prst="rect">
            <a:avLst/>
          </a:prstGeom>
        </p:spPr>
      </p:pic>
      <p:sp>
        <p:nvSpPr>
          <p:cNvPr id="19" name="Rectangle 18">
            <a:extLst>
              <a:ext uri="{FF2B5EF4-FFF2-40B4-BE49-F238E27FC236}">
                <a16:creationId xmlns:a16="http://schemas.microsoft.com/office/drawing/2014/main" id="{2C8DCBC9-E0DE-46B3-8FAE-C5C151378E2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65285"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close up of text on a black background&#10;&#10;Description generated with high confidence">
            <a:extLst>
              <a:ext uri="{FF2B5EF4-FFF2-40B4-BE49-F238E27FC236}">
                <a16:creationId xmlns:a16="http://schemas.microsoft.com/office/drawing/2014/main" id="{E555FCA8-0F18-4E16-8F59-2C9045BD3E9E}"/>
              </a:ext>
            </a:extLst>
          </p:cNvPr>
          <p:cNvPicPr>
            <a:picLocks noChangeAspect="1"/>
          </p:cNvPicPr>
          <p:nvPr/>
        </p:nvPicPr>
        <p:blipFill rotWithShape="1">
          <a:blip r:embed="rId4"/>
          <a:srcRect t="3430" r="1" b="12026"/>
          <a:stretch/>
        </p:blipFill>
        <p:spPr>
          <a:xfrm>
            <a:off x="7903029" y="237745"/>
            <a:ext cx="4058758" cy="3191256"/>
          </a:xfrm>
          <a:prstGeom prst="rect">
            <a:avLst/>
          </a:prstGeom>
        </p:spPr>
      </p:pic>
      <p:sp>
        <p:nvSpPr>
          <p:cNvPr id="2" name="Title 1">
            <a:extLst>
              <a:ext uri="{FF2B5EF4-FFF2-40B4-BE49-F238E27FC236}">
                <a16:creationId xmlns:a16="http://schemas.microsoft.com/office/drawing/2014/main" id="{3A04A0B4-9E05-4BF7-BEA6-29279C94CB63}"/>
              </a:ext>
            </a:extLst>
          </p:cNvPr>
          <p:cNvSpPr>
            <a:spLocks noGrp="1"/>
          </p:cNvSpPr>
          <p:nvPr>
            <p:ph type="title"/>
          </p:nvPr>
        </p:nvSpPr>
        <p:spPr>
          <a:xfrm>
            <a:off x="868680" y="642593"/>
            <a:ext cx="6281928" cy="1744183"/>
          </a:xfrm>
        </p:spPr>
        <p:txBody>
          <a:bodyPr>
            <a:noAutofit/>
          </a:bodyPr>
          <a:lstStyle/>
          <a:p>
            <a:r>
              <a:rPr lang="en-US" dirty="0">
                <a:solidFill>
                  <a:schemeClr val="accent1">
                    <a:lumMod val="75000"/>
                  </a:schemeClr>
                </a:solidFill>
              </a:rPr>
              <a:t>How do Campaigns Help Reach the Target Market?</a:t>
            </a:r>
          </a:p>
        </p:txBody>
      </p:sp>
      <p:sp>
        <p:nvSpPr>
          <p:cNvPr id="3" name="Content Placeholder 2">
            <a:extLst>
              <a:ext uri="{FF2B5EF4-FFF2-40B4-BE49-F238E27FC236}">
                <a16:creationId xmlns:a16="http://schemas.microsoft.com/office/drawing/2014/main" id="{6421EC1D-B5FB-4F6D-AD90-ED3F68D8C56E}"/>
              </a:ext>
            </a:extLst>
          </p:cNvPr>
          <p:cNvSpPr>
            <a:spLocks noGrp="1"/>
          </p:cNvSpPr>
          <p:nvPr>
            <p:ph idx="1"/>
          </p:nvPr>
        </p:nvSpPr>
        <p:spPr>
          <a:xfrm>
            <a:off x="868680" y="3053334"/>
            <a:ext cx="6281928" cy="3648456"/>
          </a:xfrm>
        </p:spPr>
        <p:txBody>
          <a:bodyPr>
            <a:normAutofit/>
          </a:bodyPr>
          <a:lstStyle/>
          <a:p>
            <a:r>
              <a:rPr lang="en-US" dirty="0"/>
              <a:t>Using appropriate media</a:t>
            </a:r>
          </a:p>
          <a:p>
            <a:r>
              <a:rPr lang="en-US" dirty="0"/>
              <a:t>Measuring the results</a:t>
            </a:r>
          </a:p>
          <a:p>
            <a:r>
              <a:rPr lang="en-US" dirty="0"/>
              <a:t>Adjustments</a:t>
            </a:r>
          </a:p>
          <a:p>
            <a:r>
              <a:rPr lang="en-US" dirty="0"/>
              <a:t>Frequency </a:t>
            </a:r>
          </a:p>
        </p:txBody>
      </p:sp>
    </p:spTree>
    <p:extLst>
      <p:ext uri="{BB962C8B-B14F-4D97-AF65-F5344CB8AC3E}">
        <p14:creationId xmlns:p14="http://schemas.microsoft.com/office/powerpoint/2010/main" val="35625392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327</TotalTime>
  <Words>2997</Words>
  <Application>Microsoft Office PowerPoint</Application>
  <PresentationFormat>Widescreen</PresentationFormat>
  <Paragraphs>174</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Century Gothic</vt:lpstr>
      <vt:lpstr>Garamond</vt:lpstr>
      <vt:lpstr>Savon</vt:lpstr>
      <vt:lpstr>Combined course projects</vt:lpstr>
      <vt:lpstr>Fiona’s Flowers and Gardening Brand</vt:lpstr>
      <vt:lpstr>Fiona’s Flowers and Gardening Target Market</vt:lpstr>
      <vt:lpstr>Fiona’s Flowers and Gardening Current Advertising</vt:lpstr>
      <vt:lpstr>Fiona’s Flowers and Gardening Inconsistency?</vt:lpstr>
      <vt:lpstr>Fiona’s Flowers and Gardening Failure to Reach Target Market?</vt:lpstr>
      <vt:lpstr>What is an Ad Campaign?</vt:lpstr>
      <vt:lpstr>Examples of Ad Campaigns</vt:lpstr>
      <vt:lpstr>How do Campaigns Help Reach the Target Market?</vt:lpstr>
      <vt:lpstr>Design Brief</vt:lpstr>
      <vt:lpstr>Design Brief Cont.</vt:lpstr>
      <vt:lpstr>Memo</vt:lpstr>
      <vt:lpstr>Concept 1-Focus on Flowers</vt:lpstr>
      <vt:lpstr>Concept 2-Focus on Gardening Supplies</vt:lpstr>
      <vt:lpstr>Concept 3-Focus on Garden</vt:lpstr>
      <vt:lpstr>Media Choices</vt:lpstr>
      <vt:lpstr>Research Plan</vt:lpstr>
      <vt:lpstr>Focus Group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Fiona’s flowers and gardening</dc:title>
  <dc:creator>Jamie Steppat</dc:creator>
  <cp:lastModifiedBy>Jamie Steppat</cp:lastModifiedBy>
  <cp:revision>28</cp:revision>
  <dcterms:created xsi:type="dcterms:W3CDTF">2018-04-27T16:22:37Z</dcterms:created>
  <dcterms:modified xsi:type="dcterms:W3CDTF">2018-05-23T18:54:31Z</dcterms:modified>
</cp:coreProperties>
</file>